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28" r:id="rId2"/>
    <p:sldId id="263" r:id="rId3"/>
    <p:sldId id="353" r:id="rId4"/>
    <p:sldId id="354" r:id="rId5"/>
    <p:sldId id="355" r:id="rId6"/>
    <p:sldId id="361" r:id="rId7"/>
    <p:sldId id="316" r:id="rId8"/>
    <p:sldId id="362" r:id="rId9"/>
    <p:sldId id="364" r:id="rId10"/>
    <p:sldId id="363" r:id="rId11"/>
    <p:sldId id="360" r:id="rId12"/>
    <p:sldId id="365" r:id="rId13"/>
    <p:sldId id="366" r:id="rId14"/>
    <p:sldId id="367" r:id="rId15"/>
    <p:sldId id="368" r:id="rId16"/>
    <p:sldId id="330" r:id="rId17"/>
    <p:sldId id="3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4D0"/>
    <a:srgbClr val="FFFFFF"/>
    <a:srgbClr val="E5E5E5"/>
    <a:srgbClr val="1A1D1A"/>
    <a:srgbClr val="FBFBFB"/>
    <a:srgbClr val="767676"/>
    <a:srgbClr val="878787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0" autoAdjust="0"/>
    <p:restoredTop sz="90634" autoAdjust="0"/>
  </p:normalViewPr>
  <p:slideViewPr>
    <p:cSldViewPr snapToGrid="0">
      <p:cViewPr varScale="1">
        <p:scale>
          <a:sx n="94" d="100"/>
          <a:sy n="94" d="100"/>
        </p:scale>
        <p:origin x="224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30214-BCF4-40B1-AC81-91D8086898FF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5D738-6DBF-4EC5-9648-44AB2277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850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4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408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394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7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239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54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48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1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42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5D738-6DBF-4EC5-9648-44AB227730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61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847850" y="2038350"/>
            <a:ext cx="7886700" cy="34671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46A7-8F8C-4CD6-B7C8-B85B2F262809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2C5-596F-4533-9916-C86FEF8EE3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kmap.labmem.sit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19" y="0"/>
            <a:ext cx="7820116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rot="11174285" flipH="1">
            <a:off x="7836" y="3442314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-11413" y="3675838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158093" y="3403086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11174285">
            <a:off x="126119" y="3395284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rot="7715704" flipH="1">
            <a:off x="448962" y="2476163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18895" y="2424055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14281" y="2424054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rot="7715704">
            <a:off x="408144" y="2463583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8000000">
            <a:off x="4253484" y="508647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2463990" y="759758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23407" y="2842975"/>
            <a:ext cx="770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Net </a:t>
            </a:r>
            <a:r>
              <a:rPr lang="zh-CN" altLang="en-US" sz="2800" b="1" dirty="0"/>
              <a:t>课程设计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互联网企业信息查询系统</a:t>
            </a:r>
            <a:endParaRPr lang="zh-CN" altLang="zh-CN" sz="2800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1023409" y="430936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26909" y="453769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57237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94359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0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31481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2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68604" y="1575297"/>
            <a:ext cx="512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1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95814" y="4471368"/>
            <a:ext cx="2626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Builder</a:t>
            </a:r>
          </a:p>
          <a:p>
            <a:endParaRPr lang="en-US" altLang="zh-CN" sz="1600" b="1" dirty="0"/>
          </a:p>
          <a:p>
            <a:r>
              <a:rPr lang="en-US" altLang="zh-CN" sz="1600" dirty="0"/>
              <a:t>1853898 </a:t>
            </a:r>
            <a:r>
              <a:rPr lang="zh-CN" altLang="zh-CN" sz="1600" dirty="0"/>
              <a:t>谭忠煜</a:t>
            </a:r>
          </a:p>
        </p:txBody>
      </p:sp>
      <p:sp>
        <p:nvSpPr>
          <p:cNvPr id="3" name="矩形 2"/>
          <p:cNvSpPr/>
          <p:nvPr/>
        </p:nvSpPr>
        <p:spPr>
          <a:xfrm>
            <a:off x="7283116" y="122714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D3C2BC-21AF-7F46-8DB7-5706E3E1A854}"/>
              </a:ext>
            </a:extLst>
          </p:cNvPr>
          <p:cNvSpPr txBox="1"/>
          <p:nvPr/>
        </p:nvSpPr>
        <p:spPr>
          <a:xfrm>
            <a:off x="2968604" y="3882388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访问网址：</a:t>
            </a:r>
            <a:r>
              <a:rPr lang="en-US" altLang="zh-CN" b="1" dirty="0">
                <a:hlinkClick r:id="rId4"/>
              </a:rPr>
              <a:t>kmap.labmem.site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-7.40741E-7 L 0.20547 -7.40741E-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4.16667E-7 -7.40741E-7 L 0.20547 -7.40741E-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51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49 -0.124074 L 0 0 E" pathEditMode="relative" ptsTypes="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16" grpId="0"/>
      <p:bldP spid="23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项目架构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E373F-CBA6-BE4D-810B-190F993404E1}"/>
              </a:ext>
            </a:extLst>
          </p:cNvPr>
          <p:cNvSpPr txBox="1"/>
          <p:nvPr/>
        </p:nvSpPr>
        <p:spPr>
          <a:xfrm>
            <a:off x="761285" y="2210507"/>
            <a:ext cx="114307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功能模块：</a:t>
            </a: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en-US" altLang="zh-CN" sz="2400" b="1" dirty="0"/>
              <a:t>Controller</a:t>
            </a:r>
          </a:p>
          <a:p>
            <a:pPr marL="800100" lvl="1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en-US" altLang="zh-CN" sz="2400" b="1" dirty="0"/>
              <a:t>Model</a:t>
            </a:r>
          </a:p>
          <a:p>
            <a:pPr marL="800100" lvl="1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en-US" altLang="zh-CN" sz="2400" b="1" dirty="0"/>
              <a:t>Service</a:t>
            </a:r>
          </a:p>
          <a:p>
            <a:r>
              <a:rPr kumimoji="1" lang="en-US" altLang="zh-CN" sz="2400" b="1" dirty="0"/>
              <a:t>	</a:t>
            </a:r>
            <a:endParaRPr kumimoji="1"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7298F4-E80C-E344-AC6A-1E1AC7CBA4FA}"/>
              </a:ext>
            </a:extLst>
          </p:cNvPr>
          <p:cNvSpPr txBox="1"/>
          <p:nvPr/>
        </p:nvSpPr>
        <p:spPr>
          <a:xfrm>
            <a:off x="1700615" y="95366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程序集划分</a:t>
            </a:r>
          </a:p>
        </p:txBody>
      </p:sp>
    </p:spTree>
    <p:extLst>
      <p:ext uri="{BB962C8B-B14F-4D97-AF65-F5344CB8AC3E}">
        <p14:creationId xmlns:p14="http://schemas.microsoft.com/office/powerpoint/2010/main" val="10451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规格说明</a:t>
            </a:r>
            <a:endParaRPr lang="en-US" altLang="zh-CN" sz="2000" dirty="0"/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03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9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规格说明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E373F-CBA6-BE4D-810B-190F993404E1}"/>
              </a:ext>
            </a:extLst>
          </p:cNvPr>
          <p:cNvSpPr txBox="1"/>
          <p:nvPr/>
        </p:nvSpPr>
        <p:spPr>
          <a:xfrm>
            <a:off x="761285" y="1377994"/>
            <a:ext cx="11430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多线程与线程池：</a:t>
            </a: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dirty="0"/>
              <a:t>使用</a:t>
            </a:r>
            <a:r>
              <a:rPr lang="en-US" altLang="zh-CN" sz="2400" dirty="0"/>
              <a:t>async</a:t>
            </a:r>
            <a:r>
              <a:rPr lang="zh-CN" altLang="en-US" sz="2400" dirty="0"/>
              <a:t>和</a:t>
            </a:r>
            <a:r>
              <a:rPr lang="en-US" altLang="zh-CN" sz="2400" dirty="0"/>
              <a:t>task</a:t>
            </a:r>
            <a:r>
              <a:rPr lang="zh-CN" altLang="en-US" sz="2400" dirty="0"/>
              <a:t>查询数据库</a:t>
            </a:r>
            <a:endParaRPr kumimoji="1" lang="en-US" altLang="zh-CN" sz="2400" dirty="0"/>
          </a:p>
          <a:p>
            <a:r>
              <a:rPr kumimoji="1" lang="en-US" altLang="zh-CN" sz="2400" b="1" dirty="0"/>
              <a:t>	</a:t>
            </a:r>
            <a:endParaRPr kumimoji="1" lang="zh-CN" altLang="en-US" sz="2400" b="1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E1133DF8-D6DE-6941-BF56-2ECAFCD3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18" y="2826888"/>
            <a:ext cx="6767963" cy="3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规格说明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E373F-CBA6-BE4D-810B-190F993404E1}"/>
              </a:ext>
            </a:extLst>
          </p:cNvPr>
          <p:cNvSpPr txBox="1"/>
          <p:nvPr/>
        </p:nvSpPr>
        <p:spPr>
          <a:xfrm>
            <a:off x="761285" y="1377994"/>
            <a:ext cx="11430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共享程序集：</a:t>
            </a: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en-US" altLang="zh-CN" sz="2400" dirty="0"/>
              <a:t>Neo4JService</a:t>
            </a:r>
            <a:r>
              <a:rPr kumimoji="1" lang="zh-CN" altLang="en-US" sz="2400" dirty="0"/>
              <a:t> 类 提供数据库查询服务</a:t>
            </a:r>
            <a:r>
              <a:rPr kumimoji="1" lang="en-US" altLang="zh-CN" sz="2400" b="1" dirty="0"/>
              <a:t>	</a:t>
            </a:r>
            <a:endParaRPr kumimoji="1" lang="zh-CN" altLang="en-US" sz="2400" b="1" dirty="0"/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9F8B5ADD-F9F9-DC40-9EC8-1B0BB13A9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75" y="2651931"/>
            <a:ext cx="3424860" cy="777069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133663EE-2728-374F-9DCC-0C0D94511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46" y="2654523"/>
            <a:ext cx="5421530" cy="420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规格说明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E373F-CBA6-BE4D-810B-190F993404E1}"/>
              </a:ext>
            </a:extLst>
          </p:cNvPr>
          <p:cNvSpPr txBox="1"/>
          <p:nvPr/>
        </p:nvSpPr>
        <p:spPr>
          <a:xfrm>
            <a:off x="761285" y="1377994"/>
            <a:ext cx="11430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b="1" dirty="0"/>
              <a:t>C++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Win32</a:t>
            </a:r>
            <a:r>
              <a:rPr kumimoji="1" lang="zh-CN" altLang="en-US" sz="2400" b="1" dirty="0"/>
              <a:t>：</a:t>
            </a: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根据节点评分，判定节点类型</a:t>
            </a:r>
            <a:r>
              <a:rPr kumimoji="1" lang="en-US" altLang="zh-CN" sz="2400" b="1" dirty="0"/>
              <a:t>	</a:t>
            </a:r>
            <a:endParaRPr kumimoji="1" lang="zh-CN" altLang="en-US" sz="2400" b="1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2DBE9847-2B2A-154A-B436-82B3C704C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27" y="2578323"/>
            <a:ext cx="3387394" cy="4148825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3F451025-3C3E-AB43-A019-C4B3630D5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21" y="2968380"/>
            <a:ext cx="3347525" cy="24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3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规格说明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E373F-CBA6-BE4D-810B-190F993404E1}"/>
              </a:ext>
            </a:extLst>
          </p:cNvPr>
          <p:cNvSpPr txBox="1"/>
          <p:nvPr/>
        </p:nvSpPr>
        <p:spPr>
          <a:xfrm>
            <a:off x="761285" y="1377994"/>
            <a:ext cx="11430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b="1" dirty="0"/>
              <a:t>Com</a:t>
            </a:r>
            <a:r>
              <a:rPr kumimoji="1" lang="zh-CN" altLang="en-US" sz="2400" b="1" dirty="0"/>
              <a:t>组件：</a:t>
            </a: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对某人员在某公司内的职务列表进行去重</a:t>
            </a:r>
            <a:r>
              <a:rPr kumimoji="1" lang="en-US" altLang="zh-CN" sz="2400" b="1" dirty="0"/>
              <a:t>	</a:t>
            </a:r>
            <a:endParaRPr kumimoji="1" lang="zh-CN" altLang="en-US" sz="2400" b="1" dirty="0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AE859890-98C5-6841-ADEF-1D3C8F45A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12" y="0"/>
            <a:ext cx="4809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341790" y="101117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45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项目部署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04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2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4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项目部署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E373F-CBA6-BE4D-810B-190F993404E1}"/>
              </a:ext>
            </a:extLst>
          </p:cNvPr>
          <p:cNvSpPr txBox="1"/>
          <p:nvPr/>
        </p:nvSpPr>
        <p:spPr>
          <a:xfrm>
            <a:off x="973488" y="4656635"/>
            <a:ext cx="11430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使用</a:t>
            </a:r>
            <a:r>
              <a:rPr kumimoji="1" lang="en-US" altLang="zh-CN" sz="2400" b="1" dirty="0"/>
              <a:t>Nginx</a:t>
            </a:r>
            <a:r>
              <a:rPr kumimoji="1" lang="zh-CN" altLang="en-US" sz="2400" b="1" dirty="0"/>
              <a:t>代理（</a:t>
            </a:r>
            <a:r>
              <a:rPr kumimoji="1" lang="en-US" altLang="zh-CN" sz="2400" b="1" dirty="0"/>
              <a:t>Frontend</a:t>
            </a:r>
            <a:r>
              <a:rPr kumimoji="1" lang="zh-CN" altLang="en-US" sz="2400" b="1" dirty="0"/>
              <a:t>）</a:t>
            </a: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将前端文件放置在</a:t>
            </a:r>
            <a:r>
              <a:rPr kumimoji="1" lang="en-US" altLang="zh-CN" sz="2400" b="1" dirty="0" err="1"/>
              <a:t>linux</a:t>
            </a:r>
            <a:r>
              <a:rPr kumimoji="1" lang="zh-CN" altLang="en-US" sz="2400" b="1" dirty="0"/>
              <a:t>服务器</a:t>
            </a:r>
            <a:r>
              <a:rPr kumimoji="1" lang="en-US" altLang="zh-CN" sz="2400" b="1" dirty="0"/>
              <a:t>/var/www</a:t>
            </a:r>
            <a:r>
              <a:rPr kumimoji="1" lang="zh-CN" altLang="en-US" sz="2400" b="1" dirty="0"/>
              <a:t>路径下</a:t>
            </a: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编辑</a:t>
            </a:r>
            <a:r>
              <a:rPr kumimoji="1" lang="en-US" altLang="zh-CN" sz="2400" b="1" dirty="0"/>
              <a:t>Nginx</a:t>
            </a:r>
            <a:r>
              <a:rPr kumimoji="1" lang="zh-CN" altLang="en-US" sz="2400" b="1" dirty="0"/>
              <a:t>配置文件</a:t>
            </a: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重启</a:t>
            </a:r>
            <a:r>
              <a:rPr kumimoji="1" lang="en-US" altLang="zh-CN" sz="2400" b="1" dirty="0"/>
              <a:t>Nginx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D67640-E9E9-7545-92C3-A90363D9B899}"/>
              </a:ext>
            </a:extLst>
          </p:cNvPr>
          <p:cNvSpPr txBox="1"/>
          <p:nvPr/>
        </p:nvSpPr>
        <p:spPr>
          <a:xfrm>
            <a:off x="913685" y="1530394"/>
            <a:ext cx="114307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使用</a:t>
            </a:r>
            <a:r>
              <a:rPr kumimoji="1" lang="en-US" altLang="zh-CN" sz="2400" b="1" dirty="0"/>
              <a:t>Docker</a:t>
            </a:r>
            <a:r>
              <a:rPr kumimoji="1" lang="zh-CN" altLang="en-US" sz="2400" b="1" dirty="0"/>
              <a:t> 进行快速部署（</a:t>
            </a:r>
            <a:r>
              <a:rPr kumimoji="1" lang="en-US" altLang="zh-CN" sz="2400" b="1" dirty="0"/>
              <a:t>Backend</a:t>
            </a:r>
            <a:r>
              <a:rPr kumimoji="1" lang="zh-CN" altLang="en-US" sz="2400" b="1" dirty="0"/>
              <a:t>）</a:t>
            </a: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使用</a:t>
            </a:r>
            <a:r>
              <a:rPr kumimoji="1" lang="en-US" altLang="zh-CN" sz="2400" b="1" dirty="0" err="1"/>
              <a:t>dockerfile</a:t>
            </a:r>
            <a:r>
              <a:rPr kumimoji="1" lang="zh-CN" altLang="en-US" sz="2400" b="1" dirty="0"/>
              <a:t> 创建</a:t>
            </a:r>
            <a:r>
              <a:rPr kumimoji="1" lang="en-US" altLang="zh-CN" sz="2400" b="1" dirty="0"/>
              <a:t>Image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登录</a:t>
            </a:r>
            <a:r>
              <a:rPr kumimoji="1" lang="en-US" altLang="zh-CN" sz="2400" b="1" dirty="0"/>
              <a:t>Docker</a:t>
            </a:r>
            <a:r>
              <a:rPr kumimoji="1" lang="zh-CN" altLang="en-US" sz="2400" b="1" dirty="0"/>
              <a:t>，将</a:t>
            </a:r>
            <a:r>
              <a:rPr kumimoji="1" lang="en-US" altLang="zh-CN" sz="2400" b="1" dirty="0"/>
              <a:t>Image</a:t>
            </a:r>
            <a:r>
              <a:rPr kumimoji="1" lang="zh-CN" altLang="en-US" sz="2400" b="1" dirty="0"/>
              <a:t>发布到</a:t>
            </a:r>
            <a:r>
              <a:rPr kumimoji="1" lang="en-US" altLang="zh-CN" sz="2400" b="1" dirty="0" err="1"/>
              <a:t>DockerHub</a:t>
            </a: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登录</a:t>
            </a:r>
            <a:r>
              <a:rPr kumimoji="1" lang="en-US" altLang="zh-CN" sz="2400" b="1" dirty="0" err="1"/>
              <a:t>linux</a:t>
            </a:r>
            <a:r>
              <a:rPr kumimoji="1" lang="zh-CN" altLang="en-US" sz="2400" b="1" dirty="0"/>
              <a:t>服务器（已配置</a:t>
            </a:r>
            <a:r>
              <a:rPr kumimoji="1" lang="en-US" altLang="zh-CN" sz="2400" b="1" dirty="0"/>
              <a:t>docker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engine</a:t>
            </a:r>
            <a:r>
              <a:rPr kumimoji="1" lang="zh-CN" altLang="en-US" sz="2400" b="1" dirty="0"/>
              <a:t>）</a:t>
            </a:r>
            <a:endParaRPr kumimoji="1" lang="en-US" altLang="zh-CN" sz="2400" b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在服务器上拉取刚刚发布的</a:t>
            </a:r>
            <a:r>
              <a:rPr kumimoji="1" lang="en-US" altLang="zh-CN" sz="2400" b="1" dirty="0"/>
              <a:t>Image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en-US" altLang="zh-CN" sz="2400" b="1" dirty="0"/>
              <a:t>Docker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9808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27915" y="720575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347" name="直接连接符 346"/>
          <p:cNvCxnSpPr/>
          <p:nvPr/>
        </p:nvCxnSpPr>
        <p:spPr>
          <a:xfrm>
            <a:off x="5069497" y="1817914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椭圆 401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3" name="椭圆 402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4" name="椭圆 403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5" name="椭圆 404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6" name="椭圆 405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7" name="椭圆 406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8" name="椭圆 407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9" name="椭圆 408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0" name="直接连接符 409"/>
          <p:cNvCxnSpPr>
            <a:stCxn id="403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endCxn id="402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402" idx="1"/>
            <a:endCxn id="414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414" idx="3"/>
            <a:endCxn id="404" idx="7"/>
          </p:cNvCxnSpPr>
          <p:nvPr/>
        </p:nvCxnSpPr>
        <p:spPr>
          <a:xfrm flipV="1">
            <a:off x="2651615" y="3968413"/>
            <a:ext cx="720383" cy="71209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椭圆 413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5" name="直接连接符 414"/>
          <p:cNvCxnSpPr>
            <a:stCxn id="404" idx="3"/>
            <a:endCxn id="417" idx="6"/>
          </p:cNvCxnSpPr>
          <p:nvPr/>
        </p:nvCxnSpPr>
        <p:spPr>
          <a:xfrm flipV="1">
            <a:off x="3548370" y="3460593"/>
            <a:ext cx="995445" cy="36620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406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椭圆 416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8" name="直接连接符 417"/>
          <p:cNvCxnSpPr>
            <a:endCxn id="420" idx="5"/>
          </p:cNvCxnSpPr>
          <p:nvPr/>
        </p:nvCxnSpPr>
        <p:spPr>
          <a:xfrm>
            <a:off x="5403840" y="3910377"/>
            <a:ext cx="203413" cy="431055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405" idx="7"/>
            <a:endCxn id="420" idx="2"/>
          </p:cNvCxnSpPr>
          <p:nvPr/>
        </p:nvCxnSpPr>
        <p:spPr>
          <a:xfrm flipH="1">
            <a:off x="5731596" y="3995438"/>
            <a:ext cx="1286911" cy="414176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椭圆 419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1" name="直接连接符 420"/>
          <p:cNvCxnSpPr>
            <a:endCxn id="405" idx="3"/>
          </p:cNvCxnSpPr>
          <p:nvPr/>
        </p:nvCxnSpPr>
        <p:spPr>
          <a:xfrm flipH="1">
            <a:off x="7143939" y="3338513"/>
            <a:ext cx="1857188" cy="556213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408" idx="5"/>
            <a:endCxn id="423" idx="2"/>
          </p:cNvCxnSpPr>
          <p:nvPr/>
        </p:nvCxnSpPr>
        <p:spPr>
          <a:xfrm flipH="1" flipV="1">
            <a:off x="9214086" y="3327985"/>
            <a:ext cx="606685" cy="55438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椭圆 422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4" name="直接连接符 423"/>
          <p:cNvCxnSpPr>
            <a:endCxn id="407" idx="1"/>
          </p:cNvCxnSpPr>
          <p:nvPr/>
        </p:nvCxnSpPr>
        <p:spPr>
          <a:xfrm flipH="1" flipV="1">
            <a:off x="8509391" y="3985792"/>
            <a:ext cx="1231057" cy="546520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409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tx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本框 425"/>
          <p:cNvSpPr txBox="1"/>
          <p:nvPr/>
        </p:nvSpPr>
        <p:spPr>
          <a:xfrm>
            <a:off x="370459" y="299558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427" name="文本框 426"/>
          <p:cNvSpPr txBox="1"/>
          <p:nvPr/>
        </p:nvSpPr>
        <p:spPr>
          <a:xfrm>
            <a:off x="1823307" y="4880886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428" name="文本框 427"/>
          <p:cNvSpPr txBox="1"/>
          <p:nvPr/>
        </p:nvSpPr>
        <p:spPr>
          <a:xfrm>
            <a:off x="6200427" y="2913990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sp>
        <p:nvSpPr>
          <p:cNvPr id="429" name="文本框 428"/>
          <p:cNvSpPr txBox="1"/>
          <p:nvPr/>
        </p:nvSpPr>
        <p:spPr>
          <a:xfrm>
            <a:off x="8979023" y="4823507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sp>
        <p:nvSpPr>
          <p:cNvPr id="430" name="矩形 429"/>
          <p:cNvSpPr/>
          <p:nvPr/>
        </p:nvSpPr>
        <p:spPr>
          <a:xfrm>
            <a:off x="1707533" y="3041290"/>
            <a:ext cx="3309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</a:rPr>
              <a:t>功能展示</a:t>
            </a:r>
          </a:p>
        </p:txBody>
      </p:sp>
      <p:sp>
        <p:nvSpPr>
          <p:cNvPr id="431" name="矩形 430"/>
          <p:cNvSpPr/>
          <p:nvPr/>
        </p:nvSpPr>
        <p:spPr>
          <a:xfrm>
            <a:off x="3096964" y="501628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</a:rPr>
              <a:t>项目架构</a:t>
            </a:r>
          </a:p>
        </p:txBody>
      </p:sp>
      <p:sp>
        <p:nvSpPr>
          <p:cNvPr id="432" name="矩形 431"/>
          <p:cNvSpPr/>
          <p:nvPr/>
        </p:nvSpPr>
        <p:spPr>
          <a:xfrm>
            <a:off x="6629816" y="257064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</a:rPr>
              <a:t>规格说明</a:t>
            </a:r>
          </a:p>
        </p:txBody>
      </p:sp>
      <p:sp>
        <p:nvSpPr>
          <p:cNvPr id="433" name="矩形 432"/>
          <p:cNvSpPr/>
          <p:nvPr/>
        </p:nvSpPr>
        <p:spPr>
          <a:xfrm>
            <a:off x="9467706" y="546807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</a:rPr>
              <a:t>项目部署</a:t>
            </a:r>
          </a:p>
        </p:txBody>
      </p:sp>
      <p:sp>
        <p:nvSpPr>
          <p:cNvPr id="434" name="椭圆 433"/>
          <p:cNvSpPr/>
          <p:nvPr/>
        </p:nvSpPr>
        <p:spPr>
          <a:xfrm rot="11174285">
            <a:off x="1197640" y="3526741"/>
            <a:ext cx="50995" cy="509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5" name="椭圆 434"/>
          <p:cNvSpPr/>
          <p:nvPr/>
        </p:nvSpPr>
        <p:spPr>
          <a:xfrm rot="11174285">
            <a:off x="9728818" y="4520349"/>
            <a:ext cx="50995" cy="509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124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3 3.7037E-6 L -0.10886 3.7037E-6 " pathEditMode="relative" rAng="0" ptsTypes="AA">
                                      <p:cBhvr>
                                        <p:cTn id="162" dur="750" spd="-100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1 3.7037E-6 L 3.95833E-6 3.7037E-6 " pathEditMode="relative" rAng="0" ptsTypes="AA">
                                      <p:cBhvr>
                                        <p:cTn id="164" dur="75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0.03889 L 1.11022E-16 -0.14815 " pathEditMode="relative" rAng="0" ptsTypes="AA">
                                      <p:cBhvr>
                                        <p:cTn id="169" dur="750" spd="-100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71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0.03982 L -6.25E-7 0.14814 " pathEditMode="relative" rAng="0" ptsTypes="AA">
                                      <p:cBhvr>
                                        <p:cTn id="176" dur="750" spd="-10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-0.03982 L -6.25E-7 4.44444E-6 " pathEditMode="relative" rAng="0" ptsTypes="AA">
                                      <p:cBhvr>
                                        <p:cTn id="17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-4.07407E-6 L 0.11081 -4.07407E-6 " pathEditMode="relative" rAng="0" ptsTypes="AA">
                                      <p:cBhvr>
                                        <p:cTn id="183" dur="750" spd="-100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-4.07407E-6 L 1.66667E-6 -4.07407E-6 " pathEditMode="relative" rAng="0" ptsTypes="AA">
                                      <p:cBhvr>
                                        <p:cTn id="185" dur="75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75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4" grpId="0" animBg="1"/>
      <p:bldP spid="417" grpId="0" animBg="1"/>
      <p:bldP spid="420" grpId="0" animBg="1"/>
      <p:bldP spid="423" grpId="0" animBg="1"/>
      <p:bldP spid="426" grpId="0"/>
      <p:bldP spid="426" grpId="1"/>
      <p:bldP spid="426" grpId="2"/>
      <p:bldP spid="427" grpId="0"/>
      <p:bldP spid="427" grpId="1"/>
      <p:bldP spid="427" grpId="2"/>
      <p:bldP spid="428" grpId="0"/>
      <p:bldP spid="428" grpId="1"/>
      <p:bldP spid="428" grpId="2"/>
      <p:bldP spid="429" grpId="0"/>
      <p:bldP spid="429" grpId="1"/>
      <p:bldP spid="429" grpId="2"/>
      <p:bldP spid="430" grpId="0"/>
      <p:bldP spid="431" grpId="0"/>
      <p:bldP spid="432" grpId="0"/>
      <p:bldP spid="433" grpId="0"/>
      <p:bldP spid="434" grpId="0" animBg="1"/>
      <p:bldP spid="4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45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功能展示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01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功能展示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E373F-CBA6-BE4D-810B-190F993404E1}"/>
              </a:ext>
            </a:extLst>
          </p:cNvPr>
          <p:cNvSpPr txBox="1"/>
          <p:nvPr/>
        </p:nvSpPr>
        <p:spPr>
          <a:xfrm>
            <a:off x="761285" y="1282460"/>
            <a:ext cx="11430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itchFamily="2" charset="2"/>
              <a:buChar char="l"/>
            </a:pPr>
            <a:r>
              <a:rPr lang="zh-CN" altLang="en-US" dirty="0"/>
              <a:t>一个人性化的交互式信息查询网站，使用数据图谱的形式展示当前注册在案的互联网公司及其干部信息。</a:t>
            </a:r>
            <a:endParaRPr lang="en-US" altLang="zh-CN" dirty="0"/>
          </a:p>
          <a:p>
            <a:pPr marL="285750" indent="-285750">
              <a:buSzPct val="50000"/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SzPct val="50000"/>
              <a:buFont typeface="Wingdings" pitchFamily="2" charset="2"/>
              <a:buChar char="l"/>
            </a:pPr>
            <a:r>
              <a:rPr lang="zh-CN" altLang="en-US" dirty="0"/>
              <a:t>数据来源于公开的互联网企业信息数据</a:t>
            </a:r>
          </a:p>
          <a:p>
            <a:pPr marL="285750" indent="-285750">
              <a:buSzPct val="50000"/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SzPct val="50000"/>
              <a:buFont typeface="Wingdings" pitchFamily="2" charset="2"/>
              <a:buChar char="l"/>
            </a:pPr>
            <a:r>
              <a:rPr lang="zh-CN" altLang="en-US" dirty="0"/>
              <a:t>数据库中的互联网企业数量：</a:t>
            </a:r>
            <a:r>
              <a:rPr lang="en-US" altLang="zh-CN" dirty="0"/>
              <a:t>104531</a:t>
            </a:r>
          </a:p>
          <a:p>
            <a:pPr marL="285750" indent="-285750">
              <a:buSzPct val="50000"/>
              <a:buFont typeface="Wingdings" pitchFamily="2" charset="2"/>
              <a:buChar char="l"/>
            </a:pPr>
            <a:endParaRPr lang="en-US" altLang="zh-CN" dirty="0"/>
          </a:p>
          <a:p>
            <a:pPr marL="285750" indent="-285750">
              <a:buSzPct val="50000"/>
              <a:buFont typeface="Wingdings" pitchFamily="2" charset="2"/>
              <a:buChar char="l"/>
            </a:pPr>
            <a:r>
              <a:rPr lang="zh-CN" altLang="en-US" dirty="0"/>
              <a:t>数据库中的人员数量：</a:t>
            </a:r>
            <a:r>
              <a:rPr lang="en-US" altLang="zh-CN" dirty="0"/>
              <a:t>187835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>
            <a:endCxn id="50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50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53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50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0" idx="6"/>
            <a:endCxn id="53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>
            <a:stCxn id="51" idx="5"/>
            <a:endCxn id="58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7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7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>
            <a:stCxn id="61" idx="1"/>
            <a:endCxn id="57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1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8" idx="2"/>
            <a:endCxn id="13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6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6" idx="1"/>
            <a:endCxn id="1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0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4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0" idx="1"/>
            <a:endCxn id="9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1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9" idx="7"/>
            <a:endCxn id="24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3"/>
            <a:endCxn id="9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0" idx="2"/>
            <a:endCxn id="11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1" idx="3"/>
            <a:endCxn id="13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1" idx="0"/>
            <a:endCxn id="9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9" idx="2"/>
            <a:endCxn id="35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5" idx="1"/>
            <a:endCxn id="37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5" idx="0"/>
            <a:endCxn id="27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1618499" y="4666992"/>
            <a:ext cx="50031" cy="500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endCxn id="7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功能展示</a:t>
            </a:r>
            <a:endParaRPr lang="en-US" altLang="zh-CN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481407-C058-3F4F-9228-7B42A4827A4F}"/>
              </a:ext>
            </a:extLst>
          </p:cNvPr>
          <p:cNvSpPr/>
          <p:nvPr/>
        </p:nvSpPr>
        <p:spPr>
          <a:xfrm>
            <a:off x="1343673" y="9998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用户在使用该查询系统时可以选择对企业干部或对企业进行查询，同时可以限制界面展示的实体数量。</a:t>
            </a:r>
            <a:endParaRPr lang="zh-CN" alt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32" name="图片 31" descr="图形用户界面, 应用程序&#10;&#10;描述已自动生成">
            <a:extLst>
              <a:ext uri="{FF2B5EF4-FFF2-40B4-BE49-F238E27FC236}">
                <a16:creationId xmlns:a16="http://schemas.microsoft.com/office/drawing/2014/main" id="{A5F17631-E8DC-2D44-9A07-6B36BECE8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6" y="2217416"/>
            <a:ext cx="6055980" cy="4266713"/>
          </a:xfrm>
          <a:prstGeom prst="rect">
            <a:avLst/>
          </a:prstGeom>
        </p:spPr>
      </p:pic>
      <p:pic>
        <p:nvPicPr>
          <p:cNvPr id="34" name="图片 33" descr="手机屏幕截图&#10;&#10;描述已自动生成">
            <a:extLst>
              <a:ext uri="{FF2B5EF4-FFF2-40B4-BE49-F238E27FC236}">
                <a16:creationId xmlns:a16="http://schemas.microsoft.com/office/drawing/2014/main" id="{0CCBDCDB-F263-5D4A-8BEA-84F6192EF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57" y="2217417"/>
            <a:ext cx="6076230" cy="4280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2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21" grpId="0" animBg="1"/>
      <p:bldP spid="24" grpId="0" animBg="1"/>
      <p:bldP spid="35" grpId="0" animBg="1"/>
      <p:bldP spid="37" grpId="0" animBg="1"/>
      <p:bldP spid="40" grpId="0" animBg="1"/>
      <p:bldP spid="42" grpId="0" animBg="1"/>
      <p:bldP spid="43" grpId="0" animBg="1"/>
      <p:bldP spid="77" grpId="0"/>
      <p:bldP spid="7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>
            <a:endCxn id="50" idx="4"/>
          </p:cNvCxnSpPr>
          <p:nvPr/>
        </p:nvCxnSpPr>
        <p:spPr>
          <a:xfrm flipV="1">
            <a:off x="10849455" y="72590"/>
            <a:ext cx="717471" cy="12129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50" idx="0"/>
          </p:cNvCxnSpPr>
          <p:nvPr/>
        </p:nvCxnSpPr>
        <p:spPr>
          <a:xfrm flipH="1" flipV="1">
            <a:off x="11641601" y="62152"/>
            <a:ext cx="879303" cy="40204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53" idx="7"/>
          </p:cNvCxnSpPr>
          <p:nvPr/>
        </p:nvCxnSpPr>
        <p:spPr>
          <a:xfrm flipH="1" flipV="1">
            <a:off x="11021720" y="1233762"/>
            <a:ext cx="1248321" cy="1874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50" idx="5"/>
          </p:cNvCxnSpPr>
          <p:nvPr/>
        </p:nvCxnSpPr>
        <p:spPr>
          <a:xfrm flipH="1" flipV="1">
            <a:off x="11581921" y="100103"/>
            <a:ext cx="741582" cy="136147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0" idx="6"/>
            <a:endCxn id="53" idx="1"/>
          </p:cNvCxnSpPr>
          <p:nvPr/>
        </p:nvCxnSpPr>
        <p:spPr>
          <a:xfrm flipH="1">
            <a:off x="11014716" y="108442"/>
            <a:ext cx="595288" cy="107522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 rot="4922515">
            <a:off x="11562792" y="29669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4922515">
            <a:off x="12483315" y="485620"/>
            <a:ext cx="66025" cy="6002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>
            <a:stCxn id="51" idx="5"/>
            <a:endCxn id="58" idx="1"/>
          </p:cNvCxnSpPr>
          <p:nvPr/>
        </p:nvCxnSpPr>
        <p:spPr>
          <a:xfrm flipH="1">
            <a:off x="12284366" y="541687"/>
            <a:ext cx="214175" cy="87800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 rot="4922515">
            <a:off x="10959674" y="1179377"/>
            <a:ext cx="71542" cy="650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 rot="4922515" flipH="1">
            <a:off x="10450674" y="718584"/>
            <a:ext cx="921070" cy="1727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7" idx="1"/>
          </p:cNvCxnSpPr>
          <p:nvPr/>
        </p:nvCxnSpPr>
        <p:spPr>
          <a:xfrm flipV="1">
            <a:off x="9876855" y="199642"/>
            <a:ext cx="931465" cy="50041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7" idx="7"/>
          </p:cNvCxnSpPr>
          <p:nvPr/>
        </p:nvCxnSpPr>
        <p:spPr>
          <a:xfrm>
            <a:off x="9885337" y="760733"/>
            <a:ext cx="1083225" cy="479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 rot="4922515">
            <a:off x="9810188" y="694861"/>
            <a:ext cx="86651" cy="7877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4922515">
            <a:off x="12220553" y="1414720"/>
            <a:ext cx="82942" cy="754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4922515">
            <a:off x="10733240" y="142426"/>
            <a:ext cx="115605" cy="105095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11403684" y="1570680"/>
            <a:ext cx="114883" cy="104439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9179546" y="247236"/>
            <a:ext cx="82172" cy="7470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>
            <a:stCxn id="61" idx="1"/>
            <a:endCxn id="57" idx="2"/>
          </p:cNvCxnSpPr>
          <p:nvPr/>
        </p:nvCxnSpPr>
        <p:spPr>
          <a:xfrm>
            <a:off x="9246642" y="313998"/>
            <a:ext cx="600872" cy="3773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61" idx="3"/>
          </p:cNvCxnSpPr>
          <p:nvPr/>
        </p:nvCxnSpPr>
        <p:spPr>
          <a:xfrm flipV="1">
            <a:off x="9252382" y="-142065"/>
            <a:ext cx="675550" cy="403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8" idx="2"/>
            <a:endCxn id="13" idx="5"/>
          </p:cNvCxnSpPr>
          <p:nvPr/>
        </p:nvCxnSpPr>
        <p:spPr>
          <a:xfrm>
            <a:off x="311019" y="4017571"/>
            <a:ext cx="640772" cy="6206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6" idx="5"/>
          </p:cNvCxnSpPr>
          <p:nvPr/>
        </p:nvCxnSpPr>
        <p:spPr>
          <a:xfrm>
            <a:off x="114449" y="3156200"/>
            <a:ext cx="368021" cy="303909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6" idx="1"/>
            <a:endCxn id="18" idx="5"/>
          </p:cNvCxnSpPr>
          <p:nvPr/>
        </p:nvCxnSpPr>
        <p:spPr>
          <a:xfrm flipH="1">
            <a:off x="281621" y="3499120"/>
            <a:ext cx="232171" cy="502330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8" idx="7"/>
          </p:cNvCxnSpPr>
          <p:nvPr/>
        </p:nvCxnSpPr>
        <p:spPr>
          <a:xfrm flipH="1">
            <a:off x="126438" y="4026960"/>
            <a:ext cx="152395" cy="44254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" idx="2"/>
          </p:cNvCxnSpPr>
          <p:nvPr/>
        </p:nvCxnSpPr>
        <p:spPr>
          <a:xfrm flipV="1">
            <a:off x="152387" y="4509317"/>
            <a:ext cx="511612" cy="4645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0" idx="4"/>
          </p:cNvCxnSpPr>
          <p:nvPr/>
        </p:nvCxnSpPr>
        <p:spPr>
          <a:xfrm flipV="1">
            <a:off x="413843" y="4544020"/>
            <a:ext cx="287319" cy="4731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4" idx="4"/>
          </p:cNvCxnSpPr>
          <p:nvPr/>
        </p:nvCxnSpPr>
        <p:spPr>
          <a:xfrm>
            <a:off x="47971" y="4573825"/>
            <a:ext cx="101544" cy="88701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7"/>
          </p:cNvCxnSpPr>
          <p:nvPr/>
        </p:nvCxnSpPr>
        <p:spPr>
          <a:xfrm flipH="1">
            <a:off x="126361" y="5073643"/>
            <a:ext cx="256506" cy="42578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0" idx="1"/>
            <a:endCxn id="9" idx="5"/>
          </p:cNvCxnSpPr>
          <p:nvPr/>
        </p:nvCxnSpPr>
        <p:spPr>
          <a:xfrm>
            <a:off x="431883" y="5079001"/>
            <a:ext cx="159781" cy="9373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1" idx="4"/>
          </p:cNvCxnSpPr>
          <p:nvPr/>
        </p:nvCxnSpPr>
        <p:spPr>
          <a:xfrm flipH="1" flipV="1">
            <a:off x="717261" y="4531895"/>
            <a:ext cx="465790" cy="72089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9" idx="7"/>
            <a:endCxn id="24" idx="1"/>
          </p:cNvCxnSpPr>
          <p:nvPr/>
        </p:nvCxnSpPr>
        <p:spPr>
          <a:xfrm flipH="1" flipV="1">
            <a:off x="161866" y="5503176"/>
            <a:ext cx="425954" cy="548347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3"/>
            <a:endCxn id="9" idx="0"/>
          </p:cNvCxnSpPr>
          <p:nvPr/>
        </p:nvCxnSpPr>
        <p:spPr>
          <a:xfrm flipV="1">
            <a:off x="387547" y="6060728"/>
            <a:ext cx="217060" cy="623641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0" idx="2"/>
            <a:endCxn id="11" idx="6"/>
          </p:cNvCxnSpPr>
          <p:nvPr/>
        </p:nvCxnSpPr>
        <p:spPr>
          <a:xfrm>
            <a:off x="444713" y="5055602"/>
            <a:ext cx="699551" cy="22832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1" idx="3"/>
            <a:endCxn id="13" idx="0"/>
          </p:cNvCxnSpPr>
          <p:nvPr/>
        </p:nvCxnSpPr>
        <p:spPr>
          <a:xfrm flipV="1">
            <a:off x="706168" y="4142022"/>
            <a:ext cx="263822" cy="35063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1" idx="0"/>
            <a:endCxn id="9" idx="2"/>
          </p:cNvCxnSpPr>
          <p:nvPr/>
        </p:nvCxnSpPr>
        <p:spPr>
          <a:xfrm flipH="1">
            <a:off x="632193" y="5322716"/>
            <a:ext cx="543214" cy="715863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9" idx="2"/>
            <a:endCxn id="35" idx="6"/>
          </p:cNvCxnSpPr>
          <p:nvPr/>
        </p:nvCxnSpPr>
        <p:spPr>
          <a:xfrm>
            <a:off x="632193" y="6038579"/>
            <a:ext cx="636954" cy="4009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5" idx="1"/>
            <a:endCxn id="37" idx="4"/>
          </p:cNvCxnSpPr>
          <p:nvPr/>
        </p:nvCxnSpPr>
        <p:spPr>
          <a:xfrm>
            <a:off x="1311066" y="6101664"/>
            <a:ext cx="553226" cy="400554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5" idx="0"/>
            <a:endCxn id="27" idx="2"/>
          </p:cNvCxnSpPr>
          <p:nvPr/>
        </p:nvCxnSpPr>
        <p:spPr>
          <a:xfrm flipH="1">
            <a:off x="397493" y="6107210"/>
            <a:ext cx="894563" cy="611255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 rot="11174285">
            <a:off x="304955" y="6667017"/>
            <a:ext cx="92812" cy="92812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174285">
            <a:off x="473116" y="3454599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rot="11174285">
            <a:off x="57754" y="3094147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1174285">
            <a:off x="82248" y="4516779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582310" y="6010845"/>
            <a:ext cx="50031" cy="500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75188" y="5016948"/>
            <a:ext cx="69731" cy="697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1144056" y="5252577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1618499" y="4666992"/>
            <a:ext cx="50031" cy="50031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938639" y="4071884"/>
            <a:ext cx="70347" cy="70347"/>
          </a:xfrm>
          <a:prstGeom prst="ellipse">
            <a:avLst/>
          </a:prstGeom>
          <a:solidFill>
            <a:srgbClr val="1A1D1A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11174285">
            <a:off x="274836" y="3997454"/>
            <a:ext cx="36291" cy="3629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11174285">
            <a:off x="677838" y="4486705"/>
            <a:ext cx="31836" cy="31836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1174285">
            <a:off x="123052" y="5460694"/>
            <a:ext cx="47738" cy="4773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1268993" y="6055615"/>
            <a:ext cx="51748" cy="51748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1174285">
            <a:off x="1825297" y="6502010"/>
            <a:ext cx="70347" cy="70347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11174285">
            <a:off x="2250812" y="7014678"/>
            <a:ext cx="97490" cy="9749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11174285">
            <a:off x="2992857" y="6770139"/>
            <a:ext cx="69731" cy="69731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11174285">
            <a:off x="2096191" y="6089493"/>
            <a:ext cx="42564" cy="42564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endCxn id="7" idx="5"/>
          </p:cNvCxnSpPr>
          <p:nvPr/>
        </p:nvCxnSpPr>
        <p:spPr>
          <a:xfrm>
            <a:off x="-278951" y="2488988"/>
            <a:ext cx="349742" cy="612838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269146" y="6564320"/>
            <a:ext cx="587502" cy="552856"/>
          </a:xfrm>
          <a:prstGeom prst="line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功能展示</a:t>
            </a:r>
            <a:endParaRPr lang="en-US" altLang="zh-CN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481407-C058-3F4F-9228-7B42A4827A4F}"/>
              </a:ext>
            </a:extLst>
          </p:cNvPr>
          <p:cNvSpPr/>
          <p:nvPr/>
        </p:nvSpPr>
        <p:spPr>
          <a:xfrm>
            <a:off x="1343673" y="9998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/>
              <a:t>查询结果返回后会以知识图谱的形式动态显示在左边的窗口中，用户可以与窗口中的节点进行交互（包括聚焦、拖拽、固定位置、解除位置固定、删除、扩展查询）</a:t>
            </a:r>
          </a:p>
        </p:txBody>
      </p:sp>
      <p:pic>
        <p:nvPicPr>
          <p:cNvPr id="5" name="图片 4" descr="电脑萤幕的截图&#10;&#10;描述已自动生成">
            <a:extLst>
              <a:ext uri="{FF2B5EF4-FFF2-40B4-BE49-F238E27FC236}">
                <a16:creationId xmlns:a16="http://schemas.microsoft.com/office/drawing/2014/main" id="{8589EE24-C413-6745-A6F8-0ECFB7B2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39" y="2509594"/>
            <a:ext cx="5432690" cy="3827577"/>
          </a:xfrm>
          <a:prstGeom prst="rect">
            <a:avLst/>
          </a:prstGeom>
        </p:spPr>
      </p:pic>
      <p:pic>
        <p:nvPicPr>
          <p:cNvPr id="63" name="图片 62" descr="手机屏幕截图&#10;&#10;描述已自动生成">
            <a:extLst>
              <a:ext uri="{FF2B5EF4-FFF2-40B4-BE49-F238E27FC236}">
                <a16:creationId xmlns:a16="http://schemas.microsoft.com/office/drawing/2014/main" id="{31D3A4FD-228B-CF47-A472-6CF0E3D06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70" y="2492504"/>
            <a:ext cx="5507159" cy="38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1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2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21" grpId="0" animBg="1"/>
      <p:bldP spid="24" grpId="0" animBg="1"/>
      <p:bldP spid="35" grpId="0" animBg="1"/>
      <p:bldP spid="37" grpId="0" animBg="1"/>
      <p:bldP spid="40" grpId="0" animBg="1"/>
      <p:bldP spid="42" grpId="0" animBg="1"/>
      <p:bldP spid="43" grpId="0" animBg="1"/>
      <p:bldP spid="77" grpId="0"/>
      <p:bldP spid="7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191"/>
          <p:cNvSpPr/>
          <p:nvPr/>
        </p:nvSpPr>
        <p:spPr bwMode="auto">
          <a:xfrm>
            <a:off x="9979163" y="1889886"/>
            <a:ext cx="89145" cy="77073"/>
          </a:xfrm>
          <a:custGeom>
            <a:avLst/>
            <a:gdLst>
              <a:gd name="T0" fmla="*/ 41 w 81"/>
              <a:gd name="T1" fmla="*/ 0 h 70"/>
              <a:gd name="T2" fmla="*/ 24 w 81"/>
              <a:gd name="T3" fmla="*/ 4 h 70"/>
              <a:gd name="T4" fmla="*/ 9 w 81"/>
              <a:gd name="T5" fmla="*/ 51 h 70"/>
              <a:gd name="T6" fmla="*/ 41 w 81"/>
              <a:gd name="T7" fmla="*/ 70 h 70"/>
              <a:gd name="T8" fmla="*/ 57 w 81"/>
              <a:gd name="T9" fmla="*/ 66 h 70"/>
              <a:gd name="T10" fmla="*/ 72 w 81"/>
              <a:gd name="T11" fmla="*/ 19 h 70"/>
              <a:gd name="T12" fmla="*/ 41 w 81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70">
                <a:moveTo>
                  <a:pt x="41" y="0"/>
                </a:moveTo>
                <a:cubicBezTo>
                  <a:pt x="35" y="0"/>
                  <a:pt x="30" y="1"/>
                  <a:pt x="24" y="4"/>
                </a:cubicBezTo>
                <a:cubicBezTo>
                  <a:pt x="7" y="13"/>
                  <a:pt x="0" y="34"/>
                  <a:pt x="9" y="51"/>
                </a:cubicBezTo>
                <a:cubicBezTo>
                  <a:pt x="16" y="64"/>
                  <a:pt x="28" y="70"/>
                  <a:pt x="41" y="70"/>
                </a:cubicBezTo>
                <a:cubicBezTo>
                  <a:pt x="46" y="70"/>
                  <a:pt x="52" y="69"/>
                  <a:pt x="57" y="66"/>
                </a:cubicBezTo>
                <a:cubicBezTo>
                  <a:pt x="75" y="57"/>
                  <a:pt x="81" y="36"/>
                  <a:pt x="72" y="19"/>
                </a:cubicBezTo>
                <a:cubicBezTo>
                  <a:pt x="66" y="6"/>
                  <a:pt x="53" y="0"/>
                  <a:pt x="4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Freeform 197"/>
          <p:cNvSpPr/>
          <p:nvPr/>
        </p:nvSpPr>
        <p:spPr bwMode="auto">
          <a:xfrm>
            <a:off x="10480604" y="1897779"/>
            <a:ext cx="59430" cy="33894"/>
          </a:xfrm>
          <a:custGeom>
            <a:avLst/>
            <a:gdLst>
              <a:gd name="T0" fmla="*/ 1 w 54"/>
              <a:gd name="T1" fmla="*/ 0 h 31"/>
              <a:gd name="T2" fmla="*/ 4 w 54"/>
              <a:gd name="T3" fmla="*/ 16 h 31"/>
              <a:gd name="T4" fmla="*/ 28 w 54"/>
              <a:gd name="T5" fmla="*/ 31 h 31"/>
              <a:gd name="T6" fmla="*/ 41 w 54"/>
              <a:gd name="T7" fmla="*/ 28 h 31"/>
              <a:gd name="T8" fmla="*/ 54 w 54"/>
              <a:gd name="T9" fmla="*/ 14 h 31"/>
              <a:gd name="T10" fmla="*/ 35 w 54"/>
              <a:gd name="T11" fmla="*/ 18 h 31"/>
              <a:gd name="T12" fmla="*/ 1 w 54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" h="31">
                <a:moveTo>
                  <a:pt x="1" y="0"/>
                </a:moveTo>
                <a:cubicBezTo>
                  <a:pt x="0" y="5"/>
                  <a:pt x="1" y="11"/>
                  <a:pt x="4" y="16"/>
                </a:cubicBezTo>
                <a:cubicBezTo>
                  <a:pt x="9" y="26"/>
                  <a:pt x="18" y="31"/>
                  <a:pt x="28" y="31"/>
                </a:cubicBezTo>
                <a:cubicBezTo>
                  <a:pt x="33" y="31"/>
                  <a:pt x="37" y="30"/>
                  <a:pt x="41" y="28"/>
                </a:cubicBezTo>
                <a:cubicBezTo>
                  <a:pt x="47" y="25"/>
                  <a:pt x="51" y="19"/>
                  <a:pt x="54" y="14"/>
                </a:cubicBezTo>
                <a:cubicBezTo>
                  <a:pt x="48" y="17"/>
                  <a:pt x="41" y="18"/>
                  <a:pt x="35" y="18"/>
                </a:cubicBezTo>
                <a:cubicBezTo>
                  <a:pt x="22" y="18"/>
                  <a:pt x="9" y="11"/>
                  <a:pt x="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203"/>
          <p:cNvSpPr>
            <a:spLocks noEditPoints="1"/>
          </p:cNvSpPr>
          <p:nvPr/>
        </p:nvSpPr>
        <p:spPr bwMode="auto">
          <a:xfrm>
            <a:off x="8926601" y="2991199"/>
            <a:ext cx="62680" cy="53394"/>
          </a:xfrm>
          <a:custGeom>
            <a:avLst/>
            <a:gdLst>
              <a:gd name="T0" fmla="*/ 45 w 57"/>
              <a:gd name="T1" fmla="*/ 6 h 49"/>
              <a:gd name="T2" fmla="*/ 40 w 57"/>
              <a:gd name="T3" fmla="*/ 47 h 49"/>
              <a:gd name="T4" fmla="*/ 51 w 57"/>
              <a:gd name="T5" fmla="*/ 13 h 49"/>
              <a:gd name="T6" fmla="*/ 45 w 57"/>
              <a:gd name="T7" fmla="*/ 6 h 49"/>
              <a:gd name="T8" fmla="*/ 28 w 57"/>
              <a:gd name="T9" fmla="*/ 0 h 49"/>
              <a:gd name="T10" fmla="*/ 17 w 57"/>
              <a:gd name="T11" fmla="*/ 3 h 49"/>
              <a:gd name="T12" fmla="*/ 6 w 57"/>
              <a:gd name="T13" fmla="*/ 36 h 49"/>
              <a:gd name="T14" fmla="*/ 29 w 57"/>
              <a:gd name="T15" fmla="*/ 49 h 49"/>
              <a:gd name="T16" fmla="*/ 35 w 57"/>
              <a:gd name="T17" fmla="*/ 49 h 49"/>
              <a:gd name="T18" fmla="*/ 41 w 57"/>
              <a:gd name="T19" fmla="*/ 3 h 49"/>
              <a:gd name="T20" fmla="*/ 28 w 57"/>
              <a:gd name="T2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" h="49">
                <a:moveTo>
                  <a:pt x="45" y="6"/>
                </a:moveTo>
                <a:cubicBezTo>
                  <a:pt x="40" y="47"/>
                  <a:pt x="40" y="47"/>
                  <a:pt x="40" y="47"/>
                </a:cubicBezTo>
                <a:cubicBezTo>
                  <a:pt x="52" y="40"/>
                  <a:pt x="57" y="25"/>
                  <a:pt x="51" y="13"/>
                </a:cubicBezTo>
                <a:cubicBezTo>
                  <a:pt x="49" y="10"/>
                  <a:pt x="47" y="8"/>
                  <a:pt x="45" y="6"/>
                </a:cubicBezTo>
                <a:moveTo>
                  <a:pt x="28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4"/>
                  <a:pt x="6" y="36"/>
                </a:cubicBezTo>
                <a:cubicBezTo>
                  <a:pt x="11" y="45"/>
                  <a:pt x="20" y="49"/>
                  <a:pt x="29" y="49"/>
                </a:cubicBezTo>
                <a:cubicBezTo>
                  <a:pt x="31" y="49"/>
                  <a:pt x="33" y="49"/>
                  <a:pt x="35" y="49"/>
                </a:cubicBezTo>
                <a:cubicBezTo>
                  <a:pt x="41" y="3"/>
                  <a:pt x="41" y="3"/>
                  <a:pt x="41" y="3"/>
                </a:cubicBezTo>
                <a:cubicBezTo>
                  <a:pt x="37" y="1"/>
                  <a:pt x="33" y="0"/>
                  <a:pt x="28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204"/>
          <p:cNvSpPr/>
          <p:nvPr/>
        </p:nvSpPr>
        <p:spPr bwMode="auto">
          <a:xfrm>
            <a:off x="8965138" y="2994449"/>
            <a:ext cx="11143" cy="50144"/>
          </a:xfrm>
          <a:custGeom>
            <a:avLst/>
            <a:gdLst>
              <a:gd name="T0" fmla="*/ 6 w 10"/>
              <a:gd name="T1" fmla="*/ 0 h 46"/>
              <a:gd name="T2" fmla="*/ 0 w 10"/>
              <a:gd name="T3" fmla="*/ 46 h 46"/>
              <a:gd name="T4" fmla="*/ 5 w 10"/>
              <a:gd name="T5" fmla="*/ 44 h 46"/>
              <a:gd name="T6" fmla="*/ 5 w 10"/>
              <a:gd name="T7" fmla="*/ 44 h 46"/>
              <a:gd name="T8" fmla="*/ 10 w 10"/>
              <a:gd name="T9" fmla="*/ 3 h 46"/>
              <a:gd name="T10" fmla="*/ 6 w 10"/>
              <a:gd name="T11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46">
                <a:moveTo>
                  <a:pt x="6" y="0"/>
                </a:move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3" y="45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2"/>
                  <a:pt x="8" y="1"/>
                  <a:pt x="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212"/>
          <p:cNvSpPr/>
          <p:nvPr/>
        </p:nvSpPr>
        <p:spPr bwMode="auto">
          <a:xfrm>
            <a:off x="6958100" y="4905850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213"/>
          <p:cNvSpPr/>
          <p:nvPr/>
        </p:nvSpPr>
        <p:spPr bwMode="auto">
          <a:xfrm>
            <a:off x="9823624" y="1364301"/>
            <a:ext cx="133718" cy="116074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4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6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214"/>
          <p:cNvSpPr/>
          <p:nvPr/>
        </p:nvSpPr>
        <p:spPr bwMode="auto">
          <a:xfrm>
            <a:off x="9197751" y="1893136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6 h 107"/>
              <a:gd name="T4" fmla="*/ 14 w 121"/>
              <a:gd name="T5" fmla="*/ 78 h 107"/>
              <a:gd name="T6" fmla="*/ 61 w 121"/>
              <a:gd name="T7" fmla="*/ 107 h 107"/>
              <a:gd name="T8" fmla="*/ 85 w 121"/>
              <a:gd name="T9" fmla="*/ 100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7" y="105"/>
                  <a:pt x="85" y="100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215"/>
          <p:cNvSpPr/>
          <p:nvPr/>
        </p:nvSpPr>
        <p:spPr bwMode="auto">
          <a:xfrm>
            <a:off x="10156989" y="1648451"/>
            <a:ext cx="103074" cy="91002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1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4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4" y="83"/>
                  <a:pt x="60" y="81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217"/>
          <p:cNvSpPr/>
          <p:nvPr/>
        </p:nvSpPr>
        <p:spPr bwMode="auto">
          <a:xfrm>
            <a:off x="10467604" y="1826277"/>
            <a:ext cx="103074" cy="86824"/>
          </a:xfrm>
          <a:custGeom>
            <a:avLst/>
            <a:gdLst>
              <a:gd name="T0" fmla="*/ 47 w 94"/>
              <a:gd name="T1" fmla="*/ 0 h 79"/>
              <a:gd name="T2" fmla="*/ 28 w 94"/>
              <a:gd name="T3" fmla="*/ 5 h 79"/>
              <a:gd name="T4" fmla="*/ 11 w 94"/>
              <a:gd name="T5" fmla="*/ 61 h 79"/>
              <a:gd name="T6" fmla="*/ 13 w 94"/>
              <a:gd name="T7" fmla="*/ 65 h 79"/>
              <a:gd name="T8" fmla="*/ 27 w 94"/>
              <a:gd name="T9" fmla="*/ 44 h 79"/>
              <a:gd name="T10" fmla="*/ 40 w 94"/>
              <a:gd name="T11" fmla="*/ 41 h 79"/>
              <a:gd name="T12" fmla="*/ 65 w 94"/>
              <a:gd name="T13" fmla="*/ 56 h 79"/>
              <a:gd name="T14" fmla="*/ 66 w 94"/>
              <a:gd name="T15" fmla="*/ 79 h 79"/>
              <a:gd name="T16" fmla="*/ 66 w 94"/>
              <a:gd name="T17" fmla="*/ 78 h 79"/>
              <a:gd name="T18" fmla="*/ 84 w 94"/>
              <a:gd name="T19" fmla="*/ 22 h 79"/>
              <a:gd name="T20" fmla="*/ 47 w 94"/>
              <a:gd name="T2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4" h="79">
                <a:moveTo>
                  <a:pt x="47" y="0"/>
                </a:moveTo>
                <a:cubicBezTo>
                  <a:pt x="41" y="0"/>
                  <a:pt x="34" y="2"/>
                  <a:pt x="28" y="5"/>
                </a:cubicBezTo>
                <a:cubicBezTo>
                  <a:pt x="8" y="16"/>
                  <a:pt x="0" y="41"/>
                  <a:pt x="11" y="61"/>
                </a:cubicBezTo>
                <a:cubicBezTo>
                  <a:pt x="11" y="62"/>
                  <a:pt x="12" y="64"/>
                  <a:pt x="13" y="65"/>
                </a:cubicBezTo>
                <a:cubicBezTo>
                  <a:pt x="14" y="56"/>
                  <a:pt x="19" y="48"/>
                  <a:pt x="27" y="44"/>
                </a:cubicBezTo>
                <a:cubicBezTo>
                  <a:pt x="32" y="42"/>
                  <a:pt x="36" y="41"/>
                  <a:pt x="40" y="41"/>
                </a:cubicBezTo>
                <a:cubicBezTo>
                  <a:pt x="50" y="41"/>
                  <a:pt x="60" y="46"/>
                  <a:pt x="65" y="56"/>
                </a:cubicBezTo>
                <a:cubicBezTo>
                  <a:pt x="69" y="63"/>
                  <a:pt x="69" y="71"/>
                  <a:pt x="66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87" y="68"/>
                  <a:pt x="94" y="43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218"/>
          <p:cNvSpPr/>
          <p:nvPr/>
        </p:nvSpPr>
        <p:spPr bwMode="auto">
          <a:xfrm>
            <a:off x="10481997" y="1871314"/>
            <a:ext cx="61287" cy="45966"/>
          </a:xfrm>
          <a:custGeom>
            <a:avLst/>
            <a:gdLst>
              <a:gd name="T0" fmla="*/ 27 w 56"/>
              <a:gd name="T1" fmla="*/ 0 h 42"/>
              <a:gd name="T2" fmla="*/ 14 w 56"/>
              <a:gd name="T3" fmla="*/ 3 h 42"/>
              <a:gd name="T4" fmla="*/ 0 w 56"/>
              <a:gd name="T5" fmla="*/ 24 h 42"/>
              <a:gd name="T6" fmla="*/ 34 w 56"/>
              <a:gd name="T7" fmla="*/ 42 h 42"/>
              <a:gd name="T8" fmla="*/ 53 w 56"/>
              <a:gd name="T9" fmla="*/ 38 h 42"/>
              <a:gd name="T10" fmla="*/ 52 w 56"/>
              <a:gd name="T11" fmla="*/ 15 h 42"/>
              <a:gd name="T12" fmla="*/ 27 w 56"/>
              <a:gd name="T1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2">
                <a:moveTo>
                  <a:pt x="27" y="0"/>
                </a:moveTo>
                <a:cubicBezTo>
                  <a:pt x="23" y="0"/>
                  <a:pt x="19" y="1"/>
                  <a:pt x="14" y="3"/>
                </a:cubicBezTo>
                <a:cubicBezTo>
                  <a:pt x="6" y="7"/>
                  <a:pt x="1" y="15"/>
                  <a:pt x="0" y="24"/>
                </a:cubicBezTo>
                <a:cubicBezTo>
                  <a:pt x="8" y="35"/>
                  <a:pt x="21" y="42"/>
                  <a:pt x="34" y="42"/>
                </a:cubicBezTo>
                <a:cubicBezTo>
                  <a:pt x="40" y="42"/>
                  <a:pt x="47" y="41"/>
                  <a:pt x="53" y="38"/>
                </a:cubicBezTo>
                <a:cubicBezTo>
                  <a:pt x="56" y="30"/>
                  <a:pt x="56" y="22"/>
                  <a:pt x="52" y="15"/>
                </a:cubicBezTo>
                <a:cubicBezTo>
                  <a:pt x="47" y="5"/>
                  <a:pt x="37" y="0"/>
                  <a:pt x="27" y="0"/>
                </a:cubicBezTo>
              </a:path>
            </a:pathLst>
          </a:custGeom>
          <a:solidFill>
            <a:srgbClr val="3D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219"/>
          <p:cNvSpPr/>
          <p:nvPr/>
        </p:nvSpPr>
        <p:spPr bwMode="auto">
          <a:xfrm>
            <a:off x="10575321" y="1336908"/>
            <a:ext cx="98431" cy="90074"/>
          </a:xfrm>
          <a:custGeom>
            <a:avLst/>
            <a:gdLst>
              <a:gd name="T0" fmla="*/ 43 w 90"/>
              <a:gd name="T1" fmla="*/ 0 h 82"/>
              <a:gd name="T2" fmla="*/ 24 w 90"/>
              <a:gd name="T3" fmla="*/ 4 h 82"/>
              <a:gd name="T4" fmla="*/ 19 w 90"/>
              <a:gd name="T5" fmla="*/ 7 h 82"/>
              <a:gd name="T6" fmla="*/ 3 w 90"/>
              <a:gd name="T7" fmla="*/ 30 h 82"/>
              <a:gd name="T8" fmla="*/ 6 w 90"/>
              <a:gd name="T9" fmla="*/ 60 h 82"/>
              <a:gd name="T10" fmla="*/ 43 w 90"/>
              <a:gd name="T11" fmla="*/ 82 h 82"/>
              <a:gd name="T12" fmla="*/ 62 w 90"/>
              <a:gd name="T13" fmla="*/ 78 h 82"/>
              <a:gd name="T14" fmla="*/ 79 w 90"/>
              <a:gd name="T15" fmla="*/ 22 h 82"/>
              <a:gd name="T16" fmla="*/ 43 w 90"/>
              <a:gd name="T1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82">
                <a:moveTo>
                  <a:pt x="43" y="0"/>
                </a:moveTo>
                <a:cubicBezTo>
                  <a:pt x="36" y="0"/>
                  <a:pt x="30" y="1"/>
                  <a:pt x="24" y="4"/>
                </a:cubicBezTo>
                <a:cubicBezTo>
                  <a:pt x="22" y="5"/>
                  <a:pt x="21" y="6"/>
                  <a:pt x="19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0" y="40"/>
                  <a:pt x="1" y="51"/>
                  <a:pt x="6" y="60"/>
                </a:cubicBezTo>
                <a:cubicBezTo>
                  <a:pt x="14" y="74"/>
                  <a:pt x="28" y="82"/>
                  <a:pt x="43" y="82"/>
                </a:cubicBezTo>
                <a:cubicBezTo>
                  <a:pt x="49" y="82"/>
                  <a:pt x="56" y="81"/>
                  <a:pt x="62" y="78"/>
                </a:cubicBezTo>
                <a:cubicBezTo>
                  <a:pt x="82" y="67"/>
                  <a:pt x="90" y="42"/>
                  <a:pt x="79" y="22"/>
                </a:cubicBezTo>
                <a:cubicBezTo>
                  <a:pt x="72" y="8"/>
                  <a:pt x="58" y="0"/>
                  <a:pt x="4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220"/>
          <p:cNvSpPr/>
          <p:nvPr/>
        </p:nvSpPr>
        <p:spPr bwMode="auto">
          <a:xfrm>
            <a:off x="10578571" y="1344336"/>
            <a:ext cx="17643" cy="25536"/>
          </a:xfrm>
          <a:custGeom>
            <a:avLst/>
            <a:gdLst>
              <a:gd name="T0" fmla="*/ 16 w 16"/>
              <a:gd name="T1" fmla="*/ 0 h 23"/>
              <a:gd name="T2" fmla="*/ 0 w 16"/>
              <a:gd name="T3" fmla="*/ 23 h 23"/>
              <a:gd name="T4" fmla="*/ 16 w 16"/>
              <a:gd name="T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23">
                <a:moveTo>
                  <a:pt x="16" y="0"/>
                </a:moveTo>
                <a:cubicBezTo>
                  <a:pt x="8" y="6"/>
                  <a:pt x="2" y="14"/>
                  <a:pt x="0" y="23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226"/>
          <p:cNvSpPr/>
          <p:nvPr/>
        </p:nvSpPr>
        <p:spPr bwMode="auto">
          <a:xfrm>
            <a:off x="7496685" y="5041889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Freeform 227"/>
          <p:cNvSpPr/>
          <p:nvPr/>
        </p:nvSpPr>
        <p:spPr bwMode="auto">
          <a:xfrm>
            <a:off x="7915945" y="3330603"/>
            <a:ext cx="134182" cy="116539"/>
          </a:xfrm>
          <a:custGeom>
            <a:avLst/>
            <a:gdLst>
              <a:gd name="T0" fmla="*/ 61 w 122"/>
              <a:gd name="T1" fmla="*/ 0 h 106"/>
              <a:gd name="T2" fmla="*/ 36 w 122"/>
              <a:gd name="T3" fmla="*/ 6 h 106"/>
              <a:gd name="T4" fmla="*/ 14 w 122"/>
              <a:gd name="T5" fmla="*/ 78 h 106"/>
              <a:gd name="T6" fmla="*/ 61 w 122"/>
              <a:gd name="T7" fmla="*/ 106 h 106"/>
              <a:gd name="T8" fmla="*/ 86 w 122"/>
              <a:gd name="T9" fmla="*/ 100 h 106"/>
              <a:gd name="T10" fmla="*/ 108 w 122"/>
              <a:gd name="T11" fmla="*/ 28 h 106"/>
              <a:gd name="T12" fmla="*/ 61 w 122"/>
              <a:gd name="T13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06">
                <a:moveTo>
                  <a:pt x="61" y="0"/>
                </a:moveTo>
                <a:cubicBezTo>
                  <a:pt x="53" y="0"/>
                  <a:pt x="44" y="2"/>
                  <a:pt x="36" y="6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6"/>
                  <a:pt x="61" y="106"/>
                </a:cubicBezTo>
                <a:cubicBezTo>
                  <a:pt x="69" y="106"/>
                  <a:pt x="78" y="104"/>
                  <a:pt x="86" y="100"/>
                </a:cubicBezTo>
                <a:cubicBezTo>
                  <a:pt x="112" y="87"/>
                  <a:pt x="122" y="54"/>
                  <a:pt x="108" y="28"/>
                </a:cubicBezTo>
                <a:cubicBezTo>
                  <a:pt x="99" y="10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Freeform 228"/>
          <p:cNvSpPr>
            <a:spLocks noEditPoints="1"/>
          </p:cNvSpPr>
          <p:nvPr/>
        </p:nvSpPr>
        <p:spPr bwMode="auto">
          <a:xfrm>
            <a:off x="7979554" y="4881706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229"/>
          <p:cNvSpPr/>
          <p:nvPr/>
        </p:nvSpPr>
        <p:spPr bwMode="auto">
          <a:xfrm>
            <a:off x="8011590" y="4961565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230"/>
          <p:cNvSpPr/>
          <p:nvPr/>
        </p:nvSpPr>
        <p:spPr bwMode="auto">
          <a:xfrm>
            <a:off x="8940066" y="2299396"/>
            <a:ext cx="64537" cy="56180"/>
          </a:xfrm>
          <a:custGeom>
            <a:avLst/>
            <a:gdLst>
              <a:gd name="T0" fmla="*/ 30 w 59"/>
              <a:gd name="T1" fmla="*/ 0 h 51"/>
              <a:gd name="T2" fmla="*/ 18 w 59"/>
              <a:gd name="T3" fmla="*/ 3 h 51"/>
              <a:gd name="T4" fmla="*/ 7 w 59"/>
              <a:gd name="T5" fmla="*/ 38 h 51"/>
              <a:gd name="T6" fmla="*/ 30 w 59"/>
              <a:gd name="T7" fmla="*/ 51 h 51"/>
              <a:gd name="T8" fmla="*/ 42 w 59"/>
              <a:gd name="T9" fmla="*/ 48 h 51"/>
              <a:gd name="T10" fmla="*/ 52 w 59"/>
              <a:gd name="T11" fmla="*/ 14 h 51"/>
              <a:gd name="T12" fmla="*/ 30 w 59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1">
                <a:moveTo>
                  <a:pt x="30" y="0"/>
                </a:moveTo>
                <a:cubicBezTo>
                  <a:pt x="26" y="0"/>
                  <a:pt x="22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2" y="46"/>
                  <a:pt x="20" y="51"/>
                  <a:pt x="30" y="51"/>
                </a:cubicBezTo>
                <a:cubicBezTo>
                  <a:pt x="34" y="51"/>
                  <a:pt x="38" y="50"/>
                  <a:pt x="42" y="48"/>
                </a:cubicBezTo>
                <a:cubicBezTo>
                  <a:pt x="54" y="42"/>
                  <a:pt x="59" y="26"/>
                  <a:pt x="52" y="14"/>
                </a:cubicBezTo>
                <a:cubicBezTo>
                  <a:pt x="48" y="5"/>
                  <a:pt x="39" y="0"/>
                  <a:pt x="3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Freeform 231"/>
          <p:cNvSpPr/>
          <p:nvPr/>
        </p:nvSpPr>
        <p:spPr bwMode="auto">
          <a:xfrm>
            <a:off x="9674120" y="1862492"/>
            <a:ext cx="63609" cy="56180"/>
          </a:xfrm>
          <a:custGeom>
            <a:avLst/>
            <a:gdLst>
              <a:gd name="T0" fmla="*/ 29 w 58"/>
              <a:gd name="T1" fmla="*/ 0 h 51"/>
              <a:gd name="T2" fmla="*/ 17 w 58"/>
              <a:gd name="T3" fmla="*/ 3 h 51"/>
              <a:gd name="T4" fmla="*/ 6 w 58"/>
              <a:gd name="T5" fmla="*/ 37 h 51"/>
              <a:gd name="T6" fmla="*/ 29 w 58"/>
              <a:gd name="T7" fmla="*/ 51 h 51"/>
              <a:gd name="T8" fmla="*/ 41 w 58"/>
              <a:gd name="T9" fmla="*/ 48 h 51"/>
              <a:gd name="T10" fmla="*/ 52 w 58"/>
              <a:gd name="T11" fmla="*/ 13 h 51"/>
              <a:gd name="T12" fmla="*/ 29 w 58"/>
              <a:gd name="T1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" h="51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9"/>
                  <a:pt x="0" y="25"/>
                  <a:pt x="6" y="37"/>
                </a:cubicBezTo>
                <a:cubicBezTo>
                  <a:pt x="11" y="46"/>
                  <a:pt x="20" y="51"/>
                  <a:pt x="29" y="51"/>
                </a:cubicBezTo>
                <a:cubicBezTo>
                  <a:pt x="33" y="51"/>
                  <a:pt x="37" y="50"/>
                  <a:pt x="41" y="48"/>
                </a:cubicBezTo>
                <a:cubicBezTo>
                  <a:pt x="53" y="41"/>
                  <a:pt x="58" y="26"/>
                  <a:pt x="52" y="13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196"/>
          <p:cNvSpPr/>
          <p:nvPr/>
        </p:nvSpPr>
        <p:spPr bwMode="auto">
          <a:xfrm>
            <a:off x="7951232" y="2632429"/>
            <a:ext cx="69180" cy="60359"/>
          </a:xfrm>
          <a:custGeom>
            <a:avLst/>
            <a:gdLst>
              <a:gd name="T0" fmla="*/ 31 w 63"/>
              <a:gd name="T1" fmla="*/ 0 h 55"/>
              <a:gd name="T2" fmla="*/ 19 w 63"/>
              <a:gd name="T3" fmla="*/ 3 h 55"/>
              <a:gd name="T4" fmla="*/ 7 w 63"/>
              <a:gd name="T5" fmla="*/ 40 h 55"/>
              <a:gd name="T6" fmla="*/ 31 w 63"/>
              <a:gd name="T7" fmla="*/ 55 h 55"/>
              <a:gd name="T8" fmla="*/ 44 w 63"/>
              <a:gd name="T9" fmla="*/ 52 h 55"/>
              <a:gd name="T10" fmla="*/ 56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3" y="1"/>
                  <a:pt x="19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50"/>
                  <a:pt x="21" y="55"/>
                  <a:pt x="31" y="55"/>
                </a:cubicBezTo>
                <a:cubicBezTo>
                  <a:pt x="36" y="55"/>
                  <a:pt x="40" y="54"/>
                  <a:pt x="44" y="52"/>
                </a:cubicBezTo>
                <a:cubicBezTo>
                  <a:pt x="58" y="45"/>
                  <a:pt x="63" y="28"/>
                  <a:pt x="56" y="15"/>
                </a:cubicBezTo>
                <a:cubicBezTo>
                  <a:pt x="51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205"/>
          <p:cNvSpPr>
            <a:spLocks noEditPoints="1"/>
          </p:cNvSpPr>
          <p:nvPr/>
        </p:nvSpPr>
        <p:spPr bwMode="auto">
          <a:xfrm>
            <a:off x="7246132" y="3185872"/>
            <a:ext cx="57109" cy="54787"/>
          </a:xfrm>
          <a:custGeom>
            <a:avLst/>
            <a:gdLst>
              <a:gd name="T0" fmla="*/ 1 w 52"/>
              <a:gd name="T1" fmla="*/ 23 h 50"/>
              <a:gd name="T2" fmla="*/ 4 w 52"/>
              <a:gd name="T3" fmla="*/ 37 h 50"/>
              <a:gd name="T4" fmla="*/ 26 w 52"/>
              <a:gd name="T5" fmla="*/ 50 h 50"/>
              <a:gd name="T6" fmla="*/ 37 w 52"/>
              <a:gd name="T7" fmla="*/ 47 h 50"/>
              <a:gd name="T8" fmla="*/ 42 w 52"/>
              <a:gd name="T9" fmla="*/ 44 h 50"/>
              <a:gd name="T10" fmla="*/ 1 w 52"/>
              <a:gd name="T11" fmla="*/ 23 h 50"/>
              <a:gd name="T12" fmla="*/ 26 w 52"/>
              <a:gd name="T13" fmla="*/ 0 h 50"/>
              <a:gd name="T14" fmla="*/ 14 w 52"/>
              <a:gd name="T15" fmla="*/ 3 h 50"/>
              <a:gd name="T16" fmla="*/ 2 w 52"/>
              <a:gd name="T17" fmla="*/ 18 h 50"/>
              <a:gd name="T18" fmla="*/ 45 w 52"/>
              <a:gd name="T19" fmla="*/ 40 h 50"/>
              <a:gd name="T20" fmla="*/ 48 w 52"/>
              <a:gd name="T21" fmla="*/ 14 h 50"/>
              <a:gd name="T22" fmla="*/ 26 w 52"/>
              <a:gd name="T2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" h="50">
                <a:moveTo>
                  <a:pt x="1" y="23"/>
                </a:moveTo>
                <a:cubicBezTo>
                  <a:pt x="0" y="28"/>
                  <a:pt x="1" y="32"/>
                  <a:pt x="4" y="37"/>
                </a:cubicBezTo>
                <a:cubicBezTo>
                  <a:pt x="8" y="45"/>
                  <a:pt x="17" y="50"/>
                  <a:pt x="26" y="50"/>
                </a:cubicBezTo>
                <a:cubicBezTo>
                  <a:pt x="29" y="50"/>
                  <a:pt x="33" y="49"/>
                  <a:pt x="37" y="47"/>
                </a:cubicBezTo>
                <a:cubicBezTo>
                  <a:pt x="39" y="46"/>
                  <a:pt x="40" y="45"/>
                  <a:pt x="42" y="44"/>
                </a:cubicBezTo>
                <a:cubicBezTo>
                  <a:pt x="1" y="23"/>
                  <a:pt x="1" y="23"/>
                  <a:pt x="1" y="23"/>
                </a:cubicBezTo>
                <a:moveTo>
                  <a:pt x="26" y="0"/>
                </a:moveTo>
                <a:cubicBezTo>
                  <a:pt x="22" y="0"/>
                  <a:pt x="18" y="1"/>
                  <a:pt x="14" y="3"/>
                </a:cubicBezTo>
                <a:cubicBezTo>
                  <a:pt x="8" y="6"/>
                  <a:pt x="4" y="12"/>
                  <a:pt x="2" y="18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3"/>
                  <a:pt x="52" y="22"/>
                  <a:pt x="48" y="14"/>
                </a:cubicBezTo>
                <a:cubicBezTo>
                  <a:pt x="43" y="5"/>
                  <a:pt x="35" y="0"/>
                  <a:pt x="26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206"/>
          <p:cNvSpPr/>
          <p:nvPr/>
        </p:nvSpPr>
        <p:spPr bwMode="auto">
          <a:xfrm>
            <a:off x="7247061" y="3205836"/>
            <a:ext cx="48287" cy="28322"/>
          </a:xfrm>
          <a:custGeom>
            <a:avLst/>
            <a:gdLst>
              <a:gd name="T0" fmla="*/ 1 w 44"/>
              <a:gd name="T1" fmla="*/ 0 h 26"/>
              <a:gd name="T2" fmla="*/ 0 w 44"/>
              <a:gd name="T3" fmla="*/ 5 h 26"/>
              <a:gd name="T4" fmla="*/ 41 w 44"/>
              <a:gd name="T5" fmla="*/ 26 h 26"/>
              <a:gd name="T6" fmla="*/ 44 w 44"/>
              <a:gd name="T7" fmla="*/ 22 h 26"/>
              <a:gd name="T8" fmla="*/ 1 w 44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26">
                <a:moveTo>
                  <a:pt x="1" y="0"/>
                </a:moveTo>
                <a:cubicBezTo>
                  <a:pt x="0" y="2"/>
                  <a:pt x="0" y="3"/>
                  <a:pt x="0" y="5"/>
                </a:cubicBezTo>
                <a:cubicBezTo>
                  <a:pt x="41" y="26"/>
                  <a:pt x="41" y="26"/>
                  <a:pt x="41" y="26"/>
                </a:cubicBezTo>
                <a:cubicBezTo>
                  <a:pt x="42" y="25"/>
                  <a:pt x="43" y="24"/>
                  <a:pt x="44" y="22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233"/>
          <p:cNvSpPr/>
          <p:nvPr/>
        </p:nvSpPr>
        <p:spPr bwMode="auto">
          <a:xfrm>
            <a:off x="6686022" y="2869685"/>
            <a:ext cx="93324" cy="81252"/>
          </a:xfrm>
          <a:custGeom>
            <a:avLst/>
            <a:gdLst>
              <a:gd name="T0" fmla="*/ 42 w 85"/>
              <a:gd name="T1" fmla="*/ 0 h 74"/>
              <a:gd name="T2" fmla="*/ 25 w 85"/>
              <a:gd name="T3" fmla="*/ 4 h 74"/>
              <a:gd name="T4" fmla="*/ 9 w 85"/>
              <a:gd name="T5" fmla="*/ 54 h 74"/>
              <a:gd name="T6" fmla="*/ 42 w 85"/>
              <a:gd name="T7" fmla="*/ 74 h 74"/>
              <a:gd name="T8" fmla="*/ 60 w 85"/>
              <a:gd name="T9" fmla="*/ 70 h 74"/>
              <a:gd name="T10" fmla="*/ 75 w 85"/>
              <a:gd name="T11" fmla="*/ 20 h 74"/>
              <a:gd name="T12" fmla="*/ 42 w 85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4">
                <a:moveTo>
                  <a:pt x="42" y="0"/>
                </a:moveTo>
                <a:cubicBezTo>
                  <a:pt x="36" y="0"/>
                  <a:pt x="30" y="1"/>
                  <a:pt x="25" y="4"/>
                </a:cubicBezTo>
                <a:cubicBezTo>
                  <a:pt x="7" y="14"/>
                  <a:pt x="0" y="36"/>
                  <a:pt x="9" y="54"/>
                </a:cubicBezTo>
                <a:cubicBezTo>
                  <a:pt x="16" y="67"/>
                  <a:pt x="29" y="74"/>
                  <a:pt x="42" y="74"/>
                </a:cubicBezTo>
                <a:cubicBezTo>
                  <a:pt x="48" y="74"/>
                  <a:pt x="54" y="73"/>
                  <a:pt x="60" y="70"/>
                </a:cubicBezTo>
                <a:cubicBezTo>
                  <a:pt x="78" y="60"/>
                  <a:pt x="85" y="38"/>
                  <a:pt x="75" y="20"/>
                </a:cubicBezTo>
                <a:cubicBezTo>
                  <a:pt x="69" y="7"/>
                  <a:pt x="56" y="0"/>
                  <a:pt x="4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Freeform 198"/>
          <p:cNvSpPr/>
          <p:nvPr/>
        </p:nvSpPr>
        <p:spPr bwMode="auto">
          <a:xfrm>
            <a:off x="1534873" y="4992505"/>
            <a:ext cx="69180" cy="60359"/>
          </a:xfrm>
          <a:custGeom>
            <a:avLst/>
            <a:gdLst>
              <a:gd name="T0" fmla="*/ 31 w 63"/>
              <a:gd name="T1" fmla="*/ 0 h 55"/>
              <a:gd name="T2" fmla="*/ 18 w 63"/>
              <a:gd name="T3" fmla="*/ 3 h 55"/>
              <a:gd name="T4" fmla="*/ 7 w 63"/>
              <a:gd name="T5" fmla="*/ 41 h 55"/>
              <a:gd name="T6" fmla="*/ 31 w 63"/>
              <a:gd name="T7" fmla="*/ 55 h 55"/>
              <a:gd name="T8" fmla="*/ 44 w 63"/>
              <a:gd name="T9" fmla="*/ 52 h 55"/>
              <a:gd name="T10" fmla="*/ 55 w 63"/>
              <a:gd name="T11" fmla="*/ 15 h 55"/>
              <a:gd name="T12" fmla="*/ 31 w 63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1"/>
                </a:cubicBezTo>
                <a:cubicBezTo>
                  <a:pt x="12" y="50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3" y="28"/>
                  <a:pt x="55" y="15"/>
                </a:cubicBezTo>
                <a:cubicBezTo>
                  <a:pt x="51" y="6"/>
                  <a:pt x="41" y="0"/>
                  <a:pt x="31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199"/>
          <p:cNvSpPr/>
          <p:nvPr/>
        </p:nvSpPr>
        <p:spPr bwMode="auto">
          <a:xfrm>
            <a:off x="2329948" y="4122822"/>
            <a:ext cx="68252" cy="60359"/>
          </a:xfrm>
          <a:custGeom>
            <a:avLst/>
            <a:gdLst>
              <a:gd name="T0" fmla="*/ 31 w 62"/>
              <a:gd name="T1" fmla="*/ 0 h 55"/>
              <a:gd name="T2" fmla="*/ 18 w 62"/>
              <a:gd name="T3" fmla="*/ 3 h 55"/>
              <a:gd name="T4" fmla="*/ 7 w 62"/>
              <a:gd name="T5" fmla="*/ 40 h 55"/>
              <a:gd name="T6" fmla="*/ 31 w 62"/>
              <a:gd name="T7" fmla="*/ 55 h 55"/>
              <a:gd name="T8" fmla="*/ 44 w 62"/>
              <a:gd name="T9" fmla="*/ 52 h 55"/>
              <a:gd name="T10" fmla="*/ 55 w 62"/>
              <a:gd name="T11" fmla="*/ 14 h 55"/>
              <a:gd name="T12" fmla="*/ 31 w 62"/>
              <a:gd name="T13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55">
                <a:moveTo>
                  <a:pt x="31" y="0"/>
                </a:moveTo>
                <a:cubicBezTo>
                  <a:pt x="27" y="0"/>
                  <a:pt x="22" y="1"/>
                  <a:pt x="18" y="3"/>
                </a:cubicBezTo>
                <a:cubicBezTo>
                  <a:pt x="5" y="10"/>
                  <a:pt x="0" y="27"/>
                  <a:pt x="7" y="40"/>
                </a:cubicBezTo>
                <a:cubicBezTo>
                  <a:pt x="12" y="49"/>
                  <a:pt x="21" y="55"/>
                  <a:pt x="31" y="55"/>
                </a:cubicBezTo>
                <a:cubicBezTo>
                  <a:pt x="35" y="55"/>
                  <a:pt x="40" y="54"/>
                  <a:pt x="44" y="52"/>
                </a:cubicBezTo>
                <a:cubicBezTo>
                  <a:pt x="57" y="45"/>
                  <a:pt x="62" y="28"/>
                  <a:pt x="55" y="14"/>
                </a:cubicBezTo>
                <a:cubicBezTo>
                  <a:pt x="50" y="5"/>
                  <a:pt x="41" y="0"/>
                  <a:pt x="31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Freeform 200"/>
          <p:cNvSpPr/>
          <p:nvPr/>
        </p:nvSpPr>
        <p:spPr bwMode="auto">
          <a:xfrm>
            <a:off x="2330678" y="3672601"/>
            <a:ext cx="62680" cy="55252"/>
          </a:xfrm>
          <a:custGeom>
            <a:avLst/>
            <a:gdLst>
              <a:gd name="T0" fmla="*/ 29 w 57"/>
              <a:gd name="T1" fmla="*/ 0 h 50"/>
              <a:gd name="T2" fmla="*/ 17 w 57"/>
              <a:gd name="T3" fmla="*/ 3 h 50"/>
              <a:gd name="T4" fmla="*/ 7 w 57"/>
              <a:gd name="T5" fmla="*/ 37 h 50"/>
              <a:gd name="T6" fmla="*/ 29 w 57"/>
              <a:gd name="T7" fmla="*/ 50 h 50"/>
              <a:gd name="T8" fmla="*/ 41 w 57"/>
              <a:gd name="T9" fmla="*/ 47 h 50"/>
              <a:gd name="T10" fmla="*/ 51 w 57"/>
              <a:gd name="T11" fmla="*/ 14 h 50"/>
              <a:gd name="T12" fmla="*/ 29 w 57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50">
                <a:moveTo>
                  <a:pt x="29" y="0"/>
                </a:moveTo>
                <a:cubicBezTo>
                  <a:pt x="25" y="0"/>
                  <a:pt x="21" y="1"/>
                  <a:pt x="17" y="3"/>
                </a:cubicBezTo>
                <a:cubicBezTo>
                  <a:pt x="5" y="10"/>
                  <a:pt x="0" y="25"/>
                  <a:pt x="7" y="37"/>
                </a:cubicBezTo>
                <a:cubicBezTo>
                  <a:pt x="11" y="45"/>
                  <a:pt x="20" y="50"/>
                  <a:pt x="29" y="50"/>
                </a:cubicBezTo>
                <a:cubicBezTo>
                  <a:pt x="33" y="50"/>
                  <a:pt x="37" y="49"/>
                  <a:pt x="41" y="47"/>
                </a:cubicBezTo>
                <a:cubicBezTo>
                  <a:pt x="53" y="41"/>
                  <a:pt x="57" y="26"/>
                  <a:pt x="51" y="14"/>
                </a:cubicBezTo>
                <a:cubicBezTo>
                  <a:pt x="47" y="5"/>
                  <a:pt x="38" y="0"/>
                  <a:pt x="29" y="0"/>
                </a:cubicBezTo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216"/>
          <p:cNvSpPr/>
          <p:nvPr/>
        </p:nvSpPr>
        <p:spPr bwMode="auto">
          <a:xfrm>
            <a:off x="1485657" y="4628032"/>
            <a:ext cx="103074" cy="91467"/>
          </a:xfrm>
          <a:custGeom>
            <a:avLst/>
            <a:gdLst>
              <a:gd name="T0" fmla="*/ 47 w 94"/>
              <a:gd name="T1" fmla="*/ 0 h 83"/>
              <a:gd name="T2" fmla="*/ 28 w 94"/>
              <a:gd name="T3" fmla="*/ 5 h 83"/>
              <a:gd name="T4" fmla="*/ 10 w 94"/>
              <a:gd name="T5" fmla="*/ 61 h 83"/>
              <a:gd name="T6" fmla="*/ 47 w 94"/>
              <a:gd name="T7" fmla="*/ 83 h 83"/>
              <a:gd name="T8" fmla="*/ 66 w 94"/>
              <a:gd name="T9" fmla="*/ 78 h 83"/>
              <a:gd name="T10" fmla="*/ 83 w 94"/>
              <a:gd name="T11" fmla="*/ 22 h 83"/>
              <a:gd name="T12" fmla="*/ 47 w 94"/>
              <a:gd name="T13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3">
                <a:moveTo>
                  <a:pt x="47" y="0"/>
                </a:moveTo>
                <a:cubicBezTo>
                  <a:pt x="40" y="0"/>
                  <a:pt x="34" y="2"/>
                  <a:pt x="28" y="5"/>
                </a:cubicBezTo>
                <a:cubicBezTo>
                  <a:pt x="7" y="16"/>
                  <a:pt x="0" y="41"/>
                  <a:pt x="10" y="61"/>
                </a:cubicBezTo>
                <a:cubicBezTo>
                  <a:pt x="18" y="75"/>
                  <a:pt x="32" y="83"/>
                  <a:pt x="47" y="83"/>
                </a:cubicBezTo>
                <a:cubicBezTo>
                  <a:pt x="53" y="83"/>
                  <a:pt x="60" y="81"/>
                  <a:pt x="66" y="78"/>
                </a:cubicBezTo>
                <a:cubicBezTo>
                  <a:pt x="86" y="68"/>
                  <a:pt x="94" y="43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221"/>
          <p:cNvSpPr/>
          <p:nvPr/>
        </p:nvSpPr>
        <p:spPr bwMode="auto">
          <a:xfrm>
            <a:off x="998145" y="4789607"/>
            <a:ext cx="103538" cy="90074"/>
          </a:xfrm>
          <a:custGeom>
            <a:avLst/>
            <a:gdLst>
              <a:gd name="T0" fmla="*/ 47 w 94"/>
              <a:gd name="T1" fmla="*/ 0 h 82"/>
              <a:gd name="T2" fmla="*/ 27 w 94"/>
              <a:gd name="T3" fmla="*/ 4 h 82"/>
              <a:gd name="T4" fmla="*/ 10 w 94"/>
              <a:gd name="T5" fmla="*/ 60 h 82"/>
              <a:gd name="T6" fmla="*/ 47 w 94"/>
              <a:gd name="T7" fmla="*/ 82 h 82"/>
              <a:gd name="T8" fmla="*/ 66 w 94"/>
              <a:gd name="T9" fmla="*/ 78 h 82"/>
              <a:gd name="T10" fmla="*/ 83 w 94"/>
              <a:gd name="T11" fmla="*/ 22 h 82"/>
              <a:gd name="T12" fmla="*/ 47 w 94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2">
                <a:moveTo>
                  <a:pt x="47" y="0"/>
                </a:moveTo>
                <a:cubicBezTo>
                  <a:pt x="40" y="0"/>
                  <a:pt x="34" y="1"/>
                  <a:pt x="27" y="4"/>
                </a:cubicBezTo>
                <a:cubicBezTo>
                  <a:pt x="7" y="15"/>
                  <a:pt x="0" y="40"/>
                  <a:pt x="10" y="60"/>
                </a:cubicBezTo>
                <a:cubicBezTo>
                  <a:pt x="18" y="74"/>
                  <a:pt x="32" y="82"/>
                  <a:pt x="47" y="82"/>
                </a:cubicBezTo>
                <a:cubicBezTo>
                  <a:pt x="53" y="82"/>
                  <a:pt x="60" y="81"/>
                  <a:pt x="66" y="78"/>
                </a:cubicBezTo>
                <a:cubicBezTo>
                  <a:pt x="86" y="67"/>
                  <a:pt x="94" y="42"/>
                  <a:pt x="83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222"/>
          <p:cNvSpPr>
            <a:spLocks noEditPoints="1"/>
          </p:cNvSpPr>
          <p:nvPr/>
        </p:nvSpPr>
        <p:spPr bwMode="auto">
          <a:xfrm>
            <a:off x="1900009" y="4061535"/>
            <a:ext cx="96574" cy="91002"/>
          </a:xfrm>
          <a:custGeom>
            <a:avLst/>
            <a:gdLst>
              <a:gd name="T0" fmla="*/ 87 w 88"/>
              <a:gd name="T1" fmla="*/ 53 h 83"/>
              <a:gd name="T2" fmla="*/ 76 w 88"/>
              <a:gd name="T3" fmla="*/ 55 h 83"/>
              <a:gd name="T4" fmla="*/ 50 w 88"/>
              <a:gd name="T5" fmla="*/ 83 h 83"/>
              <a:gd name="T6" fmla="*/ 66 w 88"/>
              <a:gd name="T7" fmla="*/ 78 h 83"/>
              <a:gd name="T8" fmla="*/ 87 w 88"/>
              <a:gd name="T9" fmla="*/ 53 h 83"/>
              <a:gd name="T10" fmla="*/ 88 w 88"/>
              <a:gd name="T11" fmla="*/ 46 h 83"/>
              <a:gd name="T12" fmla="*/ 84 w 88"/>
              <a:gd name="T13" fmla="*/ 49 h 83"/>
              <a:gd name="T14" fmla="*/ 88 w 88"/>
              <a:gd name="T15" fmla="*/ 48 h 83"/>
              <a:gd name="T16" fmla="*/ 88 w 88"/>
              <a:gd name="T17" fmla="*/ 46 h 83"/>
              <a:gd name="T18" fmla="*/ 47 w 88"/>
              <a:gd name="T19" fmla="*/ 0 h 83"/>
              <a:gd name="T20" fmla="*/ 28 w 88"/>
              <a:gd name="T21" fmla="*/ 5 h 83"/>
              <a:gd name="T22" fmla="*/ 11 w 88"/>
              <a:gd name="T23" fmla="*/ 61 h 83"/>
              <a:gd name="T24" fmla="*/ 43 w 88"/>
              <a:gd name="T25" fmla="*/ 82 h 83"/>
              <a:gd name="T26" fmla="*/ 73 w 88"/>
              <a:gd name="T27" fmla="*/ 51 h 83"/>
              <a:gd name="T28" fmla="*/ 72 w 88"/>
              <a:gd name="T29" fmla="*/ 50 h 83"/>
              <a:gd name="T30" fmla="*/ 88 w 88"/>
              <a:gd name="T31" fmla="*/ 40 h 83"/>
              <a:gd name="T32" fmla="*/ 84 w 88"/>
              <a:gd name="T33" fmla="*/ 22 h 83"/>
              <a:gd name="T34" fmla="*/ 47 w 88"/>
              <a:gd name="T3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83">
                <a:moveTo>
                  <a:pt x="87" y="53"/>
                </a:moveTo>
                <a:cubicBezTo>
                  <a:pt x="76" y="55"/>
                  <a:pt x="76" y="55"/>
                  <a:pt x="76" y="55"/>
                </a:cubicBezTo>
                <a:cubicBezTo>
                  <a:pt x="50" y="83"/>
                  <a:pt x="50" y="83"/>
                  <a:pt x="50" y="83"/>
                </a:cubicBezTo>
                <a:cubicBezTo>
                  <a:pt x="55" y="82"/>
                  <a:pt x="61" y="81"/>
                  <a:pt x="66" y="78"/>
                </a:cubicBezTo>
                <a:cubicBezTo>
                  <a:pt x="77" y="73"/>
                  <a:pt x="84" y="63"/>
                  <a:pt x="87" y="53"/>
                </a:cubicBezTo>
                <a:moveTo>
                  <a:pt x="88" y="46"/>
                </a:moveTo>
                <a:cubicBezTo>
                  <a:pt x="84" y="49"/>
                  <a:pt x="84" y="49"/>
                  <a:pt x="84" y="49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7"/>
                  <a:pt x="88" y="46"/>
                  <a:pt x="88" y="46"/>
                </a:cubicBezTo>
                <a:moveTo>
                  <a:pt x="47" y="0"/>
                </a:moveTo>
                <a:cubicBezTo>
                  <a:pt x="41" y="0"/>
                  <a:pt x="34" y="1"/>
                  <a:pt x="28" y="5"/>
                </a:cubicBezTo>
                <a:cubicBezTo>
                  <a:pt x="8" y="15"/>
                  <a:pt x="0" y="40"/>
                  <a:pt x="11" y="61"/>
                </a:cubicBezTo>
                <a:cubicBezTo>
                  <a:pt x="17" y="73"/>
                  <a:pt x="30" y="81"/>
                  <a:pt x="43" y="82"/>
                </a:cubicBezTo>
                <a:cubicBezTo>
                  <a:pt x="73" y="51"/>
                  <a:pt x="73" y="51"/>
                  <a:pt x="73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34"/>
                  <a:pt x="87" y="28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223"/>
          <p:cNvSpPr/>
          <p:nvPr/>
        </p:nvSpPr>
        <p:spPr bwMode="auto">
          <a:xfrm>
            <a:off x="1946903" y="4105179"/>
            <a:ext cx="49680" cy="47358"/>
          </a:xfrm>
          <a:custGeom>
            <a:avLst/>
            <a:gdLst>
              <a:gd name="T0" fmla="*/ 45 w 45"/>
              <a:gd name="T1" fmla="*/ 0 h 43"/>
              <a:gd name="T2" fmla="*/ 29 w 45"/>
              <a:gd name="T3" fmla="*/ 10 h 43"/>
              <a:gd name="T4" fmla="*/ 30 w 45"/>
              <a:gd name="T5" fmla="*/ 11 h 43"/>
              <a:gd name="T6" fmla="*/ 0 w 45"/>
              <a:gd name="T7" fmla="*/ 42 h 43"/>
              <a:gd name="T8" fmla="*/ 4 w 45"/>
              <a:gd name="T9" fmla="*/ 43 h 43"/>
              <a:gd name="T10" fmla="*/ 7 w 45"/>
              <a:gd name="T11" fmla="*/ 43 h 43"/>
              <a:gd name="T12" fmla="*/ 33 w 45"/>
              <a:gd name="T13" fmla="*/ 15 h 43"/>
              <a:gd name="T14" fmla="*/ 44 w 45"/>
              <a:gd name="T15" fmla="*/ 13 h 43"/>
              <a:gd name="T16" fmla="*/ 45 w 45"/>
              <a:gd name="T17" fmla="*/ 8 h 43"/>
              <a:gd name="T18" fmla="*/ 41 w 45"/>
              <a:gd name="T19" fmla="*/ 9 h 43"/>
              <a:gd name="T20" fmla="*/ 45 w 45"/>
              <a:gd name="T21" fmla="*/ 6 h 43"/>
              <a:gd name="T22" fmla="*/ 45 w 45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43">
                <a:moveTo>
                  <a:pt x="45" y="0"/>
                </a:moveTo>
                <a:cubicBezTo>
                  <a:pt x="29" y="10"/>
                  <a:pt x="29" y="10"/>
                  <a:pt x="29" y="10"/>
                </a:cubicBezTo>
                <a:cubicBezTo>
                  <a:pt x="30" y="11"/>
                  <a:pt x="30" y="11"/>
                  <a:pt x="30" y="1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3"/>
                  <a:pt x="3" y="43"/>
                  <a:pt x="4" y="43"/>
                </a:cubicBezTo>
                <a:cubicBezTo>
                  <a:pt x="5" y="43"/>
                  <a:pt x="6" y="43"/>
                  <a:pt x="7" y="43"/>
                </a:cubicBezTo>
                <a:cubicBezTo>
                  <a:pt x="33" y="15"/>
                  <a:pt x="33" y="15"/>
                  <a:pt x="33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2"/>
                  <a:pt x="45" y="10"/>
                  <a:pt x="45" y="8"/>
                </a:cubicBezTo>
                <a:cubicBezTo>
                  <a:pt x="41" y="9"/>
                  <a:pt x="41" y="9"/>
                  <a:pt x="41" y="9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4"/>
                  <a:pt x="45" y="2"/>
                  <a:pt x="45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Freeform 224"/>
          <p:cNvSpPr>
            <a:spLocks noEditPoints="1"/>
          </p:cNvSpPr>
          <p:nvPr/>
        </p:nvSpPr>
        <p:spPr bwMode="auto">
          <a:xfrm>
            <a:off x="2195568" y="3365237"/>
            <a:ext cx="91002" cy="82645"/>
          </a:xfrm>
          <a:custGeom>
            <a:avLst/>
            <a:gdLst>
              <a:gd name="T0" fmla="*/ 28 w 83"/>
              <a:gd name="T1" fmla="*/ 2 h 75"/>
              <a:gd name="T2" fmla="*/ 23 w 83"/>
              <a:gd name="T3" fmla="*/ 5 h 75"/>
              <a:gd name="T4" fmla="*/ 3 w 83"/>
              <a:gd name="T5" fmla="*/ 45 h 75"/>
              <a:gd name="T6" fmla="*/ 28 w 83"/>
              <a:gd name="T7" fmla="*/ 2 h 75"/>
              <a:gd name="T8" fmla="*/ 40 w 83"/>
              <a:gd name="T9" fmla="*/ 0 h 75"/>
              <a:gd name="T10" fmla="*/ 35 w 83"/>
              <a:gd name="T11" fmla="*/ 1 h 75"/>
              <a:gd name="T12" fmla="*/ 5 w 83"/>
              <a:gd name="T13" fmla="*/ 51 h 75"/>
              <a:gd name="T14" fmla="*/ 7 w 83"/>
              <a:gd name="T15" fmla="*/ 55 h 75"/>
              <a:gd name="T16" fmla="*/ 40 w 83"/>
              <a:gd name="T17" fmla="*/ 75 h 75"/>
              <a:gd name="T18" fmla="*/ 57 w 83"/>
              <a:gd name="T19" fmla="*/ 71 h 75"/>
              <a:gd name="T20" fmla="*/ 73 w 83"/>
              <a:gd name="T21" fmla="*/ 20 h 75"/>
              <a:gd name="T22" fmla="*/ 40 w 83"/>
              <a:gd name="T2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75">
                <a:moveTo>
                  <a:pt x="28" y="2"/>
                </a:moveTo>
                <a:cubicBezTo>
                  <a:pt x="26" y="3"/>
                  <a:pt x="24" y="4"/>
                  <a:pt x="23" y="5"/>
                </a:cubicBezTo>
                <a:cubicBezTo>
                  <a:pt x="8" y="13"/>
                  <a:pt x="0" y="29"/>
                  <a:pt x="3" y="45"/>
                </a:cubicBezTo>
                <a:cubicBezTo>
                  <a:pt x="28" y="2"/>
                  <a:pt x="28" y="2"/>
                  <a:pt x="28" y="2"/>
                </a:cubicBezTo>
                <a:moveTo>
                  <a:pt x="40" y="0"/>
                </a:moveTo>
                <a:cubicBezTo>
                  <a:pt x="38" y="0"/>
                  <a:pt x="36" y="1"/>
                  <a:pt x="35" y="1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3"/>
                  <a:pt x="6" y="54"/>
                  <a:pt x="7" y="55"/>
                </a:cubicBezTo>
                <a:cubicBezTo>
                  <a:pt x="14" y="68"/>
                  <a:pt x="27" y="75"/>
                  <a:pt x="40" y="75"/>
                </a:cubicBezTo>
                <a:cubicBezTo>
                  <a:pt x="46" y="75"/>
                  <a:pt x="52" y="74"/>
                  <a:pt x="57" y="71"/>
                </a:cubicBezTo>
                <a:cubicBezTo>
                  <a:pt x="76" y="61"/>
                  <a:pt x="83" y="39"/>
                  <a:pt x="73" y="20"/>
                </a:cubicBezTo>
                <a:cubicBezTo>
                  <a:pt x="66" y="8"/>
                  <a:pt x="53" y="0"/>
                  <a:pt x="4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232"/>
          <p:cNvSpPr/>
          <p:nvPr/>
        </p:nvSpPr>
        <p:spPr bwMode="auto">
          <a:xfrm>
            <a:off x="2660794" y="3260305"/>
            <a:ext cx="93324" cy="82181"/>
          </a:xfrm>
          <a:custGeom>
            <a:avLst/>
            <a:gdLst>
              <a:gd name="T0" fmla="*/ 43 w 85"/>
              <a:gd name="T1" fmla="*/ 0 h 75"/>
              <a:gd name="T2" fmla="*/ 25 w 85"/>
              <a:gd name="T3" fmla="*/ 5 h 75"/>
              <a:gd name="T4" fmla="*/ 10 w 85"/>
              <a:gd name="T5" fmla="*/ 55 h 75"/>
              <a:gd name="T6" fmla="*/ 43 w 85"/>
              <a:gd name="T7" fmla="*/ 75 h 75"/>
              <a:gd name="T8" fmla="*/ 60 w 85"/>
              <a:gd name="T9" fmla="*/ 71 h 75"/>
              <a:gd name="T10" fmla="*/ 76 w 85"/>
              <a:gd name="T11" fmla="*/ 20 h 75"/>
              <a:gd name="T12" fmla="*/ 43 w 85"/>
              <a:gd name="T13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5">
                <a:moveTo>
                  <a:pt x="43" y="0"/>
                </a:moveTo>
                <a:cubicBezTo>
                  <a:pt x="37" y="0"/>
                  <a:pt x="31" y="2"/>
                  <a:pt x="25" y="5"/>
                </a:cubicBezTo>
                <a:cubicBezTo>
                  <a:pt x="7" y="14"/>
                  <a:pt x="0" y="37"/>
                  <a:pt x="10" y="55"/>
                </a:cubicBezTo>
                <a:cubicBezTo>
                  <a:pt x="16" y="68"/>
                  <a:pt x="29" y="75"/>
                  <a:pt x="43" y="75"/>
                </a:cubicBezTo>
                <a:cubicBezTo>
                  <a:pt x="49" y="75"/>
                  <a:pt x="55" y="74"/>
                  <a:pt x="60" y="71"/>
                </a:cubicBezTo>
                <a:cubicBezTo>
                  <a:pt x="78" y="61"/>
                  <a:pt x="85" y="38"/>
                  <a:pt x="76" y="20"/>
                </a:cubicBezTo>
                <a:cubicBezTo>
                  <a:pt x="69" y="7"/>
                  <a:pt x="56" y="0"/>
                  <a:pt x="43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59048" y="502374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 useBgFill="1">
        <p:nvSpPr>
          <p:cNvPr id="52" name="矩形 51"/>
          <p:cNvSpPr/>
          <p:nvPr/>
        </p:nvSpPr>
        <p:spPr>
          <a:xfrm>
            <a:off x="3607711" y="2948731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81006" y="3631262"/>
            <a:ext cx="5859994" cy="45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+mn-ea"/>
              </a:rPr>
              <a:t>项目架构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92956" y="2959978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rPr>
              <a:t>Part 02</a:t>
            </a:r>
            <a:endParaRPr kumimoji="1" lang="zh-CN" altLang="en-US" sz="32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4778443" y="3631262"/>
            <a:ext cx="4887962" cy="0"/>
          </a:xfrm>
          <a:prstGeom prst="line">
            <a:avLst/>
          </a:prstGeom>
          <a:ln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318224" flipV="1">
            <a:off x="33518" y="3438740"/>
            <a:ext cx="1982544" cy="156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6311730" y="1786386"/>
            <a:ext cx="4585805" cy="1342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318224" flipV="1">
            <a:off x="1725780" y="3618066"/>
            <a:ext cx="927183" cy="731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8387754" y="2629404"/>
            <a:ext cx="276605" cy="80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467604" y="1202830"/>
            <a:ext cx="1956873" cy="53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71" idx="0"/>
          </p:cNvCxnSpPr>
          <p:nvPr/>
        </p:nvCxnSpPr>
        <p:spPr>
          <a:xfrm flipV="1">
            <a:off x="6732135" y="2355576"/>
            <a:ext cx="358754" cy="514109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连接符 278"/>
          <p:cNvCxnSpPr>
            <a:stCxn id="234" idx="1"/>
          </p:cNvCxnSpPr>
          <p:nvPr/>
        </p:nvCxnSpPr>
        <p:spPr>
          <a:xfrm flipH="1" flipV="1">
            <a:off x="7095184" y="2355577"/>
            <a:ext cx="876912" cy="28014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52" idx="2"/>
            <a:endCxn id="234" idx="1"/>
          </p:cNvCxnSpPr>
          <p:nvPr/>
        </p:nvCxnSpPr>
        <p:spPr>
          <a:xfrm flipH="1">
            <a:off x="7972096" y="1978766"/>
            <a:ext cx="1241019" cy="656955"/>
          </a:xfrm>
          <a:prstGeom prst="line">
            <a:avLst/>
          </a:prstGeom>
          <a:ln>
            <a:solidFill>
              <a:schemeClr val="tx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35" idx="5"/>
            <a:endCxn id="252" idx="5"/>
          </p:cNvCxnSpPr>
          <p:nvPr/>
        </p:nvCxnSpPr>
        <p:spPr>
          <a:xfrm flipH="1">
            <a:off x="9316273" y="1917459"/>
            <a:ext cx="1202850" cy="7514"/>
          </a:xfrm>
          <a:prstGeom prst="line">
            <a:avLst/>
          </a:prstGeom>
          <a:ln>
            <a:solidFill>
              <a:schemeClr val="tx2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 flipH="1">
            <a:off x="1569463" y="4152537"/>
            <a:ext cx="792555" cy="87014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endCxn id="259" idx="4"/>
          </p:cNvCxnSpPr>
          <p:nvPr/>
        </p:nvCxnSpPr>
        <p:spPr>
          <a:xfrm flipH="1" flipV="1">
            <a:off x="1070842" y="4875287"/>
            <a:ext cx="471171" cy="147397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endCxn id="259" idx="1"/>
          </p:cNvCxnSpPr>
          <p:nvPr/>
        </p:nvCxnSpPr>
        <p:spPr>
          <a:xfrm flipH="1">
            <a:off x="1027885" y="4152537"/>
            <a:ext cx="1319331" cy="64146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43" idx="10"/>
            <a:endCxn id="265" idx="2"/>
          </p:cNvCxnSpPr>
          <p:nvPr/>
        </p:nvCxnSpPr>
        <p:spPr>
          <a:xfrm>
            <a:off x="7298848" y="3201212"/>
            <a:ext cx="632495" cy="21514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43" idx="6"/>
            <a:endCxn id="241" idx="6"/>
          </p:cNvCxnSpPr>
          <p:nvPr/>
        </p:nvCxnSpPr>
        <p:spPr>
          <a:xfrm flipV="1">
            <a:off x="7274687" y="3030427"/>
            <a:ext cx="1658512" cy="155445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65" idx="5"/>
            <a:endCxn id="241" idx="8"/>
          </p:cNvCxnSpPr>
          <p:nvPr/>
        </p:nvCxnSpPr>
        <p:spPr>
          <a:xfrm flipV="1">
            <a:off x="8034729" y="3044593"/>
            <a:ext cx="930360" cy="316794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连接符 321"/>
          <p:cNvCxnSpPr/>
          <p:nvPr/>
        </p:nvCxnSpPr>
        <p:spPr>
          <a:xfrm flipV="1">
            <a:off x="2266447" y="3297335"/>
            <a:ext cx="404333" cy="103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连接符 324"/>
          <p:cNvCxnSpPr/>
          <p:nvPr/>
        </p:nvCxnSpPr>
        <p:spPr>
          <a:xfrm flipV="1">
            <a:off x="2369833" y="3338471"/>
            <a:ext cx="326201" cy="350513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接连接符 327"/>
          <p:cNvCxnSpPr/>
          <p:nvPr/>
        </p:nvCxnSpPr>
        <p:spPr>
          <a:xfrm flipH="1" flipV="1">
            <a:off x="2254599" y="3430502"/>
            <a:ext cx="85054" cy="252406"/>
          </a:xfrm>
          <a:prstGeom prst="line">
            <a:avLst/>
          </a:prstGeom>
          <a:ln>
            <a:solidFill>
              <a:schemeClr val="tx2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7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7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7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0.07176 " pathEditMode="relative" rAng="0" ptsTypes="AA">
                                      <p:cBhvr>
                                        <p:cTn id="263" dur="7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5" grpId="0" animBg="1"/>
      <p:bldP spid="241" grpId="0" animBg="1"/>
      <p:bldP spid="242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6" grpId="0" animBg="1"/>
      <p:bldP spid="257" grpId="0" animBg="1"/>
      <p:bldP spid="258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34" grpId="0" animBg="1"/>
      <p:bldP spid="243" grpId="0" animBg="1"/>
      <p:bldP spid="244" grpId="0" animBg="1"/>
      <p:bldP spid="271" grpId="0" animBg="1"/>
      <p:bldP spid="236" grpId="0" animBg="1"/>
      <p:bldP spid="237" grpId="0" animBg="1"/>
      <p:bldP spid="238" grpId="0" animBg="1"/>
      <p:bldP spid="254" grpId="0" animBg="1"/>
      <p:bldP spid="259" grpId="0" animBg="1"/>
      <p:bldP spid="260" grpId="0" animBg="1"/>
      <p:bldP spid="261" grpId="0" animBg="1"/>
      <p:bldP spid="262" grpId="0" animBg="1"/>
      <p:bldP spid="270" grpId="0" animBg="1"/>
      <p:bldP spid="51" grpId="0"/>
      <p:bldP spid="53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项目架构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E373F-CBA6-BE4D-810B-190F993404E1}"/>
              </a:ext>
            </a:extLst>
          </p:cNvPr>
          <p:cNvSpPr txBox="1"/>
          <p:nvPr/>
        </p:nvSpPr>
        <p:spPr>
          <a:xfrm>
            <a:off x="761285" y="1282460"/>
            <a:ext cx="11430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前后端分离</a:t>
            </a: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前端：</a:t>
            </a:r>
            <a:r>
              <a:rPr kumimoji="1" lang="en-US" altLang="zh-CN" sz="2400" b="1" dirty="0"/>
              <a:t>Jquery+D3+Bootstrap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后端：</a:t>
            </a:r>
            <a:r>
              <a:rPr kumimoji="1" lang="en-US" altLang="zh-CN" sz="2400" b="1" dirty="0"/>
              <a:t>.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Net Core 5.0 Web API 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数据库连接：</a:t>
            </a:r>
            <a:r>
              <a:rPr kumimoji="1" lang="en-US" altLang="zh-CN" sz="2400" b="1" dirty="0"/>
              <a:t>Neo4jDriver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400" b="1" dirty="0"/>
              <a:t>数据库：</a:t>
            </a:r>
            <a:r>
              <a:rPr kumimoji="1" lang="en-US" altLang="zh-CN" sz="2400" b="1" dirty="0"/>
              <a:t>Neo4j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5380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973488" y="647670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0221" y="386060"/>
            <a:ext cx="613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项目架构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4E373F-CBA6-BE4D-810B-190F993404E1}"/>
              </a:ext>
            </a:extLst>
          </p:cNvPr>
          <p:cNvSpPr txBox="1"/>
          <p:nvPr/>
        </p:nvSpPr>
        <p:spPr>
          <a:xfrm>
            <a:off x="761285" y="1282460"/>
            <a:ext cx="1143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基本数据模型</a:t>
            </a:r>
            <a:endParaRPr kumimoji="1" lang="en-US" altLang="zh-CN" sz="2400" b="1" dirty="0"/>
          </a:p>
        </p:txBody>
      </p:sp>
      <p:pic>
        <p:nvPicPr>
          <p:cNvPr id="6" name="图片 5" descr="图示, 示意图&#10;&#10;描述已自动生成">
            <a:extLst>
              <a:ext uri="{FF2B5EF4-FFF2-40B4-BE49-F238E27FC236}">
                <a16:creationId xmlns:a16="http://schemas.microsoft.com/office/drawing/2014/main" id="{ACF07FA4-9167-5E49-8C9E-04C7888E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07" y="1022659"/>
            <a:ext cx="7057416" cy="5449281"/>
          </a:xfrm>
          <a:prstGeom prst="rect">
            <a:avLst/>
          </a:prstGeom>
          <a:effectLst>
            <a:outerShdw blurRad="190500" algn="ctr" rotWithShape="0">
              <a:schemeClr val="tx1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10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4.81481E-6 L 0.03373 0.0439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Office 主题">
  <a:themeElements>
    <a:clrScheme name="34线条之美">
      <a:dk1>
        <a:srgbClr val="1A1D1A"/>
      </a:dk1>
      <a:lt1>
        <a:srgbClr val="FFFFFF"/>
      </a:lt1>
      <a:dk2>
        <a:srgbClr val="545454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A1D1A"/>
        </a:solidFill>
        <a:ln>
          <a:noFill/>
        </a:ln>
        <a:effectLst>
          <a:outerShdw blurRad="76200" dist="38100" dir="2700000" algn="tl" rotWithShape="0">
            <a:schemeClr val="tx1">
              <a:lumMod val="75000"/>
              <a:lumOff val="25000"/>
              <a:alpha val="4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397</Words>
  <Application>Microsoft Macintosh PowerPoint</Application>
  <PresentationFormat>宽屏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华文细黑</vt:lpstr>
      <vt:lpstr>微软雅黑</vt:lpstr>
      <vt:lpstr>Arial</vt:lpstr>
      <vt:lpstr>Calibri</vt:lpstr>
      <vt:lpstr>Open Sans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https://dxpu.taobao.com/</dc:creator>
  <dc:description>大侠素材铺  淘宝店：https://dxpu.taobao.com/</dc:description>
  <cp:lastModifiedBy>谭 忠煜</cp:lastModifiedBy>
  <cp:revision>437</cp:revision>
  <dcterms:created xsi:type="dcterms:W3CDTF">2016-09-12T01:03:00Z</dcterms:created>
  <dcterms:modified xsi:type="dcterms:W3CDTF">2021-07-02T07:13:12Z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